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8" r:id="rId2"/>
    <p:sldId id="355" r:id="rId3"/>
    <p:sldId id="269" r:id="rId4"/>
    <p:sldId id="338" r:id="rId5"/>
    <p:sldId id="259" r:id="rId6"/>
    <p:sldId id="293" r:id="rId7"/>
    <p:sldId id="531" r:id="rId8"/>
    <p:sldId id="537" r:id="rId9"/>
    <p:sldId id="538" r:id="rId10"/>
    <p:sldId id="532" r:id="rId11"/>
    <p:sldId id="540" r:id="rId12"/>
    <p:sldId id="534" r:id="rId13"/>
    <p:sldId id="536" r:id="rId14"/>
    <p:sldId id="535" r:id="rId15"/>
    <p:sldId id="357" r:id="rId16"/>
    <p:sldId id="361" r:id="rId17"/>
    <p:sldId id="377" r:id="rId18"/>
    <p:sldId id="372" r:id="rId19"/>
    <p:sldId id="370" r:id="rId20"/>
    <p:sldId id="371" r:id="rId21"/>
    <p:sldId id="316" r:id="rId22"/>
    <p:sldId id="373" r:id="rId23"/>
    <p:sldId id="367" r:id="rId24"/>
    <p:sldId id="368" r:id="rId25"/>
    <p:sldId id="360" r:id="rId26"/>
    <p:sldId id="374" r:id="rId27"/>
    <p:sldId id="312" r:id="rId28"/>
    <p:sldId id="472" r:id="rId29"/>
    <p:sldId id="476" r:id="rId30"/>
    <p:sldId id="528" r:id="rId31"/>
    <p:sldId id="25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22"/>
    <p:restoredTop sz="94721"/>
  </p:normalViewPr>
  <p:slideViewPr>
    <p:cSldViewPr snapToGrid="0" snapToObjects="1">
      <p:cViewPr varScale="1">
        <p:scale>
          <a:sx n="57" d="100"/>
          <a:sy n="57" d="100"/>
        </p:scale>
        <p:origin x="184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B1630-0F39-4E8A-BB66-D0590ADED3D9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DA84FF-9A5C-4F19-A2D1-0CC733C77E5C}">
      <dgm:prSet/>
      <dgm:spPr/>
      <dgm:t>
        <a:bodyPr/>
        <a:lstStyle/>
        <a:p>
          <a:r>
            <a:rPr lang="en-GB" dirty="0"/>
            <a:t>Physical Factors</a:t>
          </a:r>
          <a:endParaRPr lang="en-US" dirty="0"/>
        </a:p>
      </dgm:t>
    </dgm:pt>
    <dgm:pt modelId="{21EEB817-D737-49AF-B454-0EA492BBDBAC}" type="parTrans" cxnId="{4DAF05BD-D571-4B4D-9B0C-958AC07571F2}">
      <dgm:prSet/>
      <dgm:spPr/>
      <dgm:t>
        <a:bodyPr/>
        <a:lstStyle/>
        <a:p>
          <a:endParaRPr lang="en-US"/>
        </a:p>
      </dgm:t>
    </dgm:pt>
    <dgm:pt modelId="{767A12EC-060A-4547-B79C-F584501AAB77}" type="sibTrans" cxnId="{4DAF05BD-D571-4B4D-9B0C-958AC07571F2}">
      <dgm:prSet/>
      <dgm:spPr/>
      <dgm:t>
        <a:bodyPr/>
        <a:lstStyle/>
        <a:p>
          <a:endParaRPr lang="en-US"/>
        </a:p>
      </dgm:t>
    </dgm:pt>
    <dgm:pt modelId="{2C5EF7C5-2E3C-458C-8D59-B0DEC4DED0FF}">
      <dgm:prSet/>
      <dgm:spPr/>
      <dgm:t>
        <a:bodyPr/>
        <a:lstStyle/>
        <a:p>
          <a:r>
            <a:rPr lang="en-US" dirty="0"/>
            <a:t>Recruitment and Selection</a:t>
          </a:r>
        </a:p>
      </dgm:t>
    </dgm:pt>
    <dgm:pt modelId="{51B1732B-1F73-4561-91AD-B659EE493F1F}" type="parTrans" cxnId="{89A2A79D-D1DF-4171-874B-7137D55B0E67}">
      <dgm:prSet/>
      <dgm:spPr/>
      <dgm:t>
        <a:bodyPr/>
        <a:lstStyle/>
        <a:p>
          <a:endParaRPr lang="en-US"/>
        </a:p>
      </dgm:t>
    </dgm:pt>
    <dgm:pt modelId="{19C24391-A501-43FD-8FD3-A25F559F1939}" type="sibTrans" cxnId="{89A2A79D-D1DF-4171-874B-7137D55B0E67}">
      <dgm:prSet/>
      <dgm:spPr/>
      <dgm:t>
        <a:bodyPr/>
        <a:lstStyle/>
        <a:p>
          <a:endParaRPr lang="en-US"/>
        </a:p>
      </dgm:t>
    </dgm:pt>
    <dgm:pt modelId="{CAD5F9BD-1D2C-41B5-858F-5DE1CE588AC2}">
      <dgm:prSet/>
      <dgm:spPr/>
      <dgm:t>
        <a:bodyPr/>
        <a:lstStyle/>
        <a:p>
          <a:r>
            <a:rPr lang="en-GB" dirty="0"/>
            <a:t>Job Opportunities</a:t>
          </a:r>
          <a:endParaRPr lang="en-US" dirty="0"/>
        </a:p>
      </dgm:t>
    </dgm:pt>
    <dgm:pt modelId="{2E907CC0-3DB9-4CD5-8C5A-170C27DCC7CA}" type="parTrans" cxnId="{AEBBE643-98F8-451A-B3DB-DE8B6BB1F656}">
      <dgm:prSet/>
      <dgm:spPr/>
      <dgm:t>
        <a:bodyPr/>
        <a:lstStyle/>
        <a:p>
          <a:endParaRPr lang="en-US"/>
        </a:p>
      </dgm:t>
    </dgm:pt>
    <dgm:pt modelId="{595B68F5-CFD1-426F-A610-1C6FF1622B27}" type="sibTrans" cxnId="{AEBBE643-98F8-451A-B3DB-DE8B6BB1F656}">
      <dgm:prSet/>
      <dgm:spPr/>
      <dgm:t>
        <a:bodyPr/>
        <a:lstStyle/>
        <a:p>
          <a:endParaRPr lang="en-US"/>
        </a:p>
      </dgm:t>
    </dgm:pt>
    <dgm:pt modelId="{DA38D77A-B972-F64D-B286-ABC5B34F6DEE}">
      <dgm:prSet/>
      <dgm:spPr/>
      <dgm:t>
        <a:bodyPr/>
        <a:lstStyle/>
        <a:p>
          <a:r>
            <a:rPr lang="en-GB" dirty="0"/>
            <a:t>Environmental Factors</a:t>
          </a:r>
        </a:p>
      </dgm:t>
    </dgm:pt>
    <dgm:pt modelId="{5B554B82-19A0-C544-9B72-BF1339C91D39}" type="parTrans" cxnId="{D60ACF75-FB8C-EE45-824E-E72019D5A8DD}">
      <dgm:prSet/>
      <dgm:spPr/>
      <dgm:t>
        <a:bodyPr/>
        <a:lstStyle/>
        <a:p>
          <a:endParaRPr lang="en-GB"/>
        </a:p>
      </dgm:t>
    </dgm:pt>
    <dgm:pt modelId="{CFEC8ACD-1E83-714D-8E92-4820409D73BA}" type="sibTrans" cxnId="{D60ACF75-FB8C-EE45-824E-E72019D5A8DD}">
      <dgm:prSet/>
      <dgm:spPr/>
      <dgm:t>
        <a:bodyPr/>
        <a:lstStyle/>
        <a:p>
          <a:endParaRPr lang="en-GB"/>
        </a:p>
      </dgm:t>
    </dgm:pt>
    <dgm:pt modelId="{5B8F5798-5B92-2344-A579-D3350267CA4F}" type="pres">
      <dgm:prSet presAssocID="{EBFB1630-0F39-4E8A-BB66-D0590ADED3D9}" presName="vert0" presStyleCnt="0">
        <dgm:presLayoutVars>
          <dgm:dir/>
          <dgm:animOne val="branch"/>
          <dgm:animLvl val="lvl"/>
        </dgm:presLayoutVars>
      </dgm:prSet>
      <dgm:spPr/>
    </dgm:pt>
    <dgm:pt modelId="{995FD3FB-F71D-254A-84BC-4FDF589E6B30}" type="pres">
      <dgm:prSet presAssocID="{07DA84FF-9A5C-4F19-A2D1-0CC733C77E5C}" presName="thickLine" presStyleLbl="alignNode1" presStyleIdx="0" presStyleCnt="4"/>
      <dgm:spPr/>
    </dgm:pt>
    <dgm:pt modelId="{1BE93F15-1DC4-CF4F-A7D5-0F49CB8917E0}" type="pres">
      <dgm:prSet presAssocID="{07DA84FF-9A5C-4F19-A2D1-0CC733C77E5C}" presName="horz1" presStyleCnt="0"/>
      <dgm:spPr/>
    </dgm:pt>
    <dgm:pt modelId="{C85FBDC2-B8BC-8141-809B-6C230F95661E}" type="pres">
      <dgm:prSet presAssocID="{07DA84FF-9A5C-4F19-A2D1-0CC733C77E5C}" presName="tx1" presStyleLbl="revTx" presStyleIdx="0" presStyleCnt="4"/>
      <dgm:spPr/>
    </dgm:pt>
    <dgm:pt modelId="{E56713BC-8E80-E240-A46A-845DF783841C}" type="pres">
      <dgm:prSet presAssocID="{07DA84FF-9A5C-4F19-A2D1-0CC733C77E5C}" presName="vert1" presStyleCnt="0"/>
      <dgm:spPr/>
    </dgm:pt>
    <dgm:pt modelId="{A2BB7D53-364C-B244-9F89-4B3659C2D62E}" type="pres">
      <dgm:prSet presAssocID="{2C5EF7C5-2E3C-458C-8D59-B0DEC4DED0FF}" presName="thickLine" presStyleLbl="alignNode1" presStyleIdx="1" presStyleCnt="4"/>
      <dgm:spPr/>
    </dgm:pt>
    <dgm:pt modelId="{BB9D982E-06A8-8E46-9976-962D037B0C7B}" type="pres">
      <dgm:prSet presAssocID="{2C5EF7C5-2E3C-458C-8D59-B0DEC4DED0FF}" presName="horz1" presStyleCnt="0"/>
      <dgm:spPr/>
    </dgm:pt>
    <dgm:pt modelId="{6A6E28E1-BC94-9A4B-B184-5EE00A4A9740}" type="pres">
      <dgm:prSet presAssocID="{2C5EF7C5-2E3C-458C-8D59-B0DEC4DED0FF}" presName="tx1" presStyleLbl="revTx" presStyleIdx="1" presStyleCnt="4"/>
      <dgm:spPr/>
    </dgm:pt>
    <dgm:pt modelId="{3E80CF97-F08D-7845-96AF-CB39D7380D53}" type="pres">
      <dgm:prSet presAssocID="{2C5EF7C5-2E3C-458C-8D59-B0DEC4DED0FF}" presName="vert1" presStyleCnt="0"/>
      <dgm:spPr/>
    </dgm:pt>
    <dgm:pt modelId="{D8B6DF3F-0027-4C4E-A4DA-4ED602422821}" type="pres">
      <dgm:prSet presAssocID="{CAD5F9BD-1D2C-41B5-858F-5DE1CE588AC2}" presName="thickLine" presStyleLbl="alignNode1" presStyleIdx="2" presStyleCnt="4"/>
      <dgm:spPr/>
    </dgm:pt>
    <dgm:pt modelId="{9894C1CA-0854-2549-9BDD-6735489A6B88}" type="pres">
      <dgm:prSet presAssocID="{CAD5F9BD-1D2C-41B5-858F-5DE1CE588AC2}" presName="horz1" presStyleCnt="0"/>
      <dgm:spPr/>
    </dgm:pt>
    <dgm:pt modelId="{BF7E7217-428E-3249-B2E3-8EFEEA990F98}" type="pres">
      <dgm:prSet presAssocID="{CAD5F9BD-1D2C-41B5-858F-5DE1CE588AC2}" presName="tx1" presStyleLbl="revTx" presStyleIdx="2" presStyleCnt="4"/>
      <dgm:spPr/>
    </dgm:pt>
    <dgm:pt modelId="{21752235-DA4F-E846-BE6E-FF01A4014717}" type="pres">
      <dgm:prSet presAssocID="{CAD5F9BD-1D2C-41B5-858F-5DE1CE588AC2}" presName="vert1" presStyleCnt="0"/>
      <dgm:spPr/>
    </dgm:pt>
    <dgm:pt modelId="{F9FD98AD-C07F-4C4B-80DA-F615E1D21E14}" type="pres">
      <dgm:prSet presAssocID="{DA38D77A-B972-F64D-B286-ABC5B34F6DEE}" presName="thickLine" presStyleLbl="alignNode1" presStyleIdx="3" presStyleCnt="4"/>
      <dgm:spPr/>
    </dgm:pt>
    <dgm:pt modelId="{58D195BA-EEC8-FD40-81A2-A105512815C0}" type="pres">
      <dgm:prSet presAssocID="{DA38D77A-B972-F64D-B286-ABC5B34F6DEE}" presName="horz1" presStyleCnt="0"/>
      <dgm:spPr/>
    </dgm:pt>
    <dgm:pt modelId="{506C15FF-FFDB-C34B-913D-52D79E5D5884}" type="pres">
      <dgm:prSet presAssocID="{DA38D77A-B972-F64D-B286-ABC5B34F6DEE}" presName="tx1" presStyleLbl="revTx" presStyleIdx="3" presStyleCnt="4"/>
      <dgm:spPr/>
    </dgm:pt>
    <dgm:pt modelId="{A59AB5E3-5680-8F46-A976-C43EE9222A48}" type="pres">
      <dgm:prSet presAssocID="{DA38D77A-B972-F64D-B286-ABC5B34F6DEE}" presName="vert1" presStyleCnt="0"/>
      <dgm:spPr/>
    </dgm:pt>
  </dgm:ptLst>
  <dgm:cxnLst>
    <dgm:cxn modelId="{AEBBE643-98F8-451A-B3DB-DE8B6BB1F656}" srcId="{EBFB1630-0F39-4E8A-BB66-D0590ADED3D9}" destId="{CAD5F9BD-1D2C-41B5-858F-5DE1CE588AC2}" srcOrd="2" destOrd="0" parTransId="{2E907CC0-3DB9-4CD5-8C5A-170C27DCC7CA}" sibTransId="{595B68F5-CFD1-426F-A610-1C6FF1622B27}"/>
    <dgm:cxn modelId="{B87A5E46-91F8-994F-891F-4AADFD0C7DDC}" type="presOf" srcId="{07DA84FF-9A5C-4F19-A2D1-0CC733C77E5C}" destId="{C85FBDC2-B8BC-8141-809B-6C230F95661E}" srcOrd="0" destOrd="0" presId="urn:microsoft.com/office/officeart/2008/layout/LinedList"/>
    <dgm:cxn modelId="{7EB8B766-CD96-C248-AD4A-45E793C8B17B}" type="presOf" srcId="{EBFB1630-0F39-4E8A-BB66-D0590ADED3D9}" destId="{5B8F5798-5B92-2344-A579-D3350267CA4F}" srcOrd="0" destOrd="0" presId="urn:microsoft.com/office/officeart/2008/layout/LinedList"/>
    <dgm:cxn modelId="{7A7F406D-CF00-6340-AD1F-A34D6DF9CCDC}" type="presOf" srcId="{DA38D77A-B972-F64D-B286-ABC5B34F6DEE}" destId="{506C15FF-FFDB-C34B-913D-52D79E5D5884}" srcOrd="0" destOrd="0" presId="urn:microsoft.com/office/officeart/2008/layout/LinedList"/>
    <dgm:cxn modelId="{D60ACF75-FB8C-EE45-824E-E72019D5A8DD}" srcId="{EBFB1630-0F39-4E8A-BB66-D0590ADED3D9}" destId="{DA38D77A-B972-F64D-B286-ABC5B34F6DEE}" srcOrd="3" destOrd="0" parTransId="{5B554B82-19A0-C544-9B72-BF1339C91D39}" sibTransId="{CFEC8ACD-1E83-714D-8E92-4820409D73BA}"/>
    <dgm:cxn modelId="{AEE2417C-1208-2149-8D97-254E27201B43}" type="presOf" srcId="{2C5EF7C5-2E3C-458C-8D59-B0DEC4DED0FF}" destId="{6A6E28E1-BC94-9A4B-B184-5EE00A4A9740}" srcOrd="0" destOrd="0" presId="urn:microsoft.com/office/officeart/2008/layout/LinedList"/>
    <dgm:cxn modelId="{B19D388D-6611-1B4A-8BEB-C800A604855B}" type="presOf" srcId="{CAD5F9BD-1D2C-41B5-858F-5DE1CE588AC2}" destId="{BF7E7217-428E-3249-B2E3-8EFEEA990F98}" srcOrd="0" destOrd="0" presId="urn:microsoft.com/office/officeart/2008/layout/LinedList"/>
    <dgm:cxn modelId="{89A2A79D-D1DF-4171-874B-7137D55B0E67}" srcId="{EBFB1630-0F39-4E8A-BB66-D0590ADED3D9}" destId="{2C5EF7C5-2E3C-458C-8D59-B0DEC4DED0FF}" srcOrd="1" destOrd="0" parTransId="{51B1732B-1F73-4561-91AD-B659EE493F1F}" sibTransId="{19C24391-A501-43FD-8FD3-A25F559F1939}"/>
    <dgm:cxn modelId="{4DAF05BD-D571-4B4D-9B0C-958AC07571F2}" srcId="{EBFB1630-0F39-4E8A-BB66-D0590ADED3D9}" destId="{07DA84FF-9A5C-4F19-A2D1-0CC733C77E5C}" srcOrd="0" destOrd="0" parTransId="{21EEB817-D737-49AF-B454-0EA492BBDBAC}" sibTransId="{767A12EC-060A-4547-B79C-F584501AAB77}"/>
    <dgm:cxn modelId="{419DAC14-5951-9545-9906-725A0BA2AC30}" type="presParOf" srcId="{5B8F5798-5B92-2344-A579-D3350267CA4F}" destId="{995FD3FB-F71D-254A-84BC-4FDF589E6B30}" srcOrd="0" destOrd="0" presId="urn:microsoft.com/office/officeart/2008/layout/LinedList"/>
    <dgm:cxn modelId="{CBBBE27F-9FBD-954F-9A24-4BC643E91A31}" type="presParOf" srcId="{5B8F5798-5B92-2344-A579-D3350267CA4F}" destId="{1BE93F15-1DC4-CF4F-A7D5-0F49CB8917E0}" srcOrd="1" destOrd="0" presId="urn:microsoft.com/office/officeart/2008/layout/LinedList"/>
    <dgm:cxn modelId="{89C40DB0-595B-5640-B8F6-BCEDBF75FADA}" type="presParOf" srcId="{1BE93F15-1DC4-CF4F-A7D5-0F49CB8917E0}" destId="{C85FBDC2-B8BC-8141-809B-6C230F95661E}" srcOrd="0" destOrd="0" presId="urn:microsoft.com/office/officeart/2008/layout/LinedList"/>
    <dgm:cxn modelId="{9541B4D3-969F-A941-8C84-8C7BCF6A3A63}" type="presParOf" srcId="{1BE93F15-1DC4-CF4F-A7D5-0F49CB8917E0}" destId="{E56713BC-8E80-E240-A46A-845DF783841C}" srcOrd="1" destOrd="0" presId="urn:microsoft.com/office/officeart/2008/layout/LinedList"/>
    <dgm:cxn modelId="{AE444635-D3DF-B84D-B756-E32743A33B34}" type="presParOf" srcId="{5B8F5798-5B92-2344-A579-D3350267CA4F}" destId="{A2BB7D53-364C-B244-9F89-4B3659C2D62E}" srcOrd="2" destOrd="0" presId="urn:microsoft.com/office/officeart/2008/layout/LinedList"/>
    <dgm:cxn modelId="{8C6AF69C-C8F5-D340-A912-A68BDCF1CECA}" type="presParOf" srcId="{5B8F5798-5B92-2344-A579-D3350267CA4F}" destId="{BB9D982E-06A8-8E46-9976-962D037B0C7B}" srcOrd="3" destOrd="0" presId="urn:microsoft.com/office/officeart/2008/layout/LinedList"/>
    <dgm:cxn modelId="{72B7A0E5-F976-BC4A-B573-D4FE08771C84}" type="presParOf" srcId="{BB9D982E-06A8-8E46-9976-962D037B0C7B}" destId="{6A6E28E1-BC94-9A4B-B184-5EE00A4A9740}" srcOrd="0" destOrd="0" presId="urn:microsoft.com/office/officeart/2008/layout/LinedList"/>
    <dgm:cxn modelId="{CD25FEF3-CC22-F643-AA32-52A7636B6396}" type="presParOf" srcId="{BB9D982E-06A8-8E46-9976-962D037B0C7B}" destId="{3E80CF97-F08D-7845-96AF-CB39D7380D53}" srcOrd="1" destOrd="0" presId="urn:microsoft.com/office/officeart/2008/layout/LinedList"/>
    <dgm:cxn modelId="{73043C91-B255-F147-866D-9AC17A9680BF}" type="presParOf" srcId="{5B8F5798-5B92-2344-A579-D3350267CA4F}" destId="{D8B6DF3F-0027-4C4E-A4DA-4ED602422821}" srcOrd="4" destOrd="0" presId="urn:microsoft.com/office/officeart/2008/layout/LinedList"/>
    <dgm:cxn modelId="{4BE0D631-77C5-A04C-AE0C-DB0828C1946F}" type="presParOf" srcId="{5B8F5798-5B92-2344-A579-D3350267CA4F}" destId="{9894C1CA-0854-2549-9BDD-6735489A6B88}" srcOrd="5" destOrd="0" presId="urn:microsoft.com/office/officeart/2008/layout/LinedList"/>
    <dgm:cxn modelId="{3A45783E-874D-F145-8815-638B4681CE9B}" type="presParOf" srcId="{9894C1CA-0854-2549-9BDD-6735489A6B88}" destId="{BF7E7217-428E-3249-B2E3-8EFEEA990F98}" srcOrd="0" destOrd="0" presId="urn:microsoft.com/office/officeart/2008/layout/LinedList"/>
    <dgm:cxn modelId="{D702942D-DF1B-5149-80AC-0CB0A6C32838}" type="presParOf" srcId="{9894C1CA-0854-2549-9BDD-6735489A6B88}" destId="{21752235-DA4F-E846-BE6E-FF01A4014717}" srcOrd="1" destOrd="0" presId="urn:microsoft.com/office/officeart/2008/layout/LinedList"/>
    <dgm:cxn modelId="{1F2E39D7-C889-FE45-9AC2-56F1733F444E}" type="presParOf" srcId="{5B8F5798-5B92-2344-A579-D3350267CA4F}" destId="{F9FD98AD-C07F-4C4B-80DA-F615E1D21E14}" srcOrd="6" destOrd="0" presId="urn:microsoft.com/office/officeart/2008/layout/LinedList"/>
    <dgm:cxn modelId="{A872E3F7-99F8-CF49-A184-5786212A9157}" type="presParOf" srcId="{5B8F5798-5B92-2344-A579-D3350267CA4F}" destId="{58D195BA-EEC8-FD40-81A2-A105512815C0}" srcOrd="7" destOrd="0" presId="urn:microsoft.com/office/officeart/2008/layout/LinedList"/>
    <dgm:cxn modelId="{5AB0F38D-8814-E141-93D0-202A9068FC39}" type="presParOf" srcId="{58D195BA-EEC8-FD40-81A2-A105512815C0}" destId="{506C15FF-FFDB-C34B-913D-52D79E5D5884}" srcOrd="0" destOrd="0" presId="urn:microsoft.com/office/officeart/2008/layout/LinedList"/>
    <dgm:cxn modelId="{D2991679-742A-BC4B-BC41-3B01206A5F4A}" type="presParOf" srcId="{58D195BA-EEC8-FD40-81A2-A105512815C0}" destId="{A59AB5E3-5680-8F46-A976-C43EE9222A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C623C2-7156-7F43-9B5B-67E3E5B029FE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BE65611D-DE80-AE4D-9110-CD5663795F6B}">
      <dgm:prSet phldrT="[Text]"/>
      <dgm:spPr/>
      <dgm:t>
        <a:bodyPr/>
        <a:lstStyle/>
        <a:p>
          <a:r>
            <a:rPr lang="en-US" dirty="0"/>
            <a:t>Individual and Company agree to Access to work</a:t>
          </a:r>
        </a:p>
      </dgm:t>
    </dgm:pt>
    <dgm:pt modelId="{672EECC4-2C3D-FF40-A615-DD486850EBD8}" type="parTrans" cxnId="{310B99AB-8303-0E44-AD91-30601F95E303}">
      <dgm:prSet/>
      <dgm:spPr/>
      <dgm:t>
        <a:bodyPr/>
        <a:lstStyle/>
        <a:p>
          <a:endParaRPr lang="en-US"/>
        </a:p>
      </dgm:t>
    </dgm:pt>
    <dgm:pt modelId="{DA582CCB-F5A9-7D4A-AFA0-3328A09AE4F1}" type="sibTrans" cxnId="{310B99AB-8303-0E44-AD91-30601F95E303}">
      <dgm:prSet/>
      <dgm:spPr/>
      <dgm:t>
        <a:bodyPr/>
        <a:lstStyle/>
        <a:p>
          <a:endParaRPr lang="en-US"/>
        </a:p>
      </dgm:t>
    </dgm:pt>
    <dgm:pt modelId="{5B728165-CE95-D046-8CAD-359F2508B78C}">
      <dgm:prSet phldrT="[Text]"/>
      <dgm:spPr/>
      <dgm:t>
        <a:bodyPr/>
        <a:lstStyle/>
        <a:p>
          <a:r>
            <a:rPr lang="en-US" dirty="0"/>
            <a:t>Individual Applies</a:t>
          </a:r>
        </a:p>
      </dgm:t>
    </dgm:pt>
    <dgm:pt modelId="{6FB94E8B-2D88-4E48-A40D-93BE3C3B0B7E}" type="parTrans" cxnId="{FD946CB5-672B-E64D-938E-224B8D4605BC}">
      <dgm:prSet/>
      <dgm:spPr/>
      <dgm:t>
        <a:bodyPr/>
        <a:lstStyle/>
        <a:p>
          <a:endParaRPr lang="en-US"/>
        </a:p>
      </dgm:t>
    </dgm:pt>
    <dgm:pt modelId="{1AAE88DB-351D-3441-98A0-71F9DD60861A}" type="sibTrans" cxnId="{FD946CB5-672B-E64D-938E-224B8D4605BC}">
      <dgm:prSet/>
      <dgm:spPr/>
      <dgm:t>
        <a:bodyPr/>
        <a:lstStyle/>
        <a:p>
          <a:endParaRPr lang="en-US"/>
        </a:p>
      </dgm:t>
    </dgm:pt>
    <dgm:pt modelId="{5D6E35BA-2CC0-DE47-9487-0512353EE590}">
      <dgm:prSet phldrT="[Text]"/>
      <dgm:spPr/>
      <dgm:t>
        <a:bodyPr/>
        <a:lstStyle/>
        <a:p>
          <a:r>
            <a:rPr lang="en-US" dirty="0"/>
            <a:t>Judgement from Access to Work</a:t>
          </a:r>
        </a:p>
      </dgm:t>
    </dgm:pt>
    <dgm:pt modelId="{30DF0696-389F-CD43-88A8-D145321D1514}" type="parTrans" cxnId="{D92D7724-CFE6-DC48-BA76-E7FD2D8016A1}">
      <dgm:prSet/>
      <dgm:spPr/>
      <dgm:t>
        <a:bodyPr/>
        <a:lstStyle/>
        <a:p>
          <a:endParaRPr lang="en-US"/>
        </a:p>
      </dgm:t>
    </dgm:pt>
    <dgm:pt modelId="{CD4C7A68-DFBD-8840-BD41-8A5AAE54E4ED}" type="sibTrans" cxnId="{D92D7724-CFE6-DC48-BA76-E7FD2D8016A1}">
      <dgm:prSet/>
      <dgm:spPr/>
      <dgm:t>
        <a:bodyPr/>
        <a:lstStyle/>
        <a:p>
          <a:endParaRPr lang="en-US"/>
        </a:p>
      </dgm:t>
    </dgm:pt>
    <dgm:pt modelId="{4B0BA31D-06CF-A742-A953-E0110A8744FD}">
      <dgm:prSet/>
      <dgm:spPr/>
      <dgm:t>
        <a:bodyPr/>
        <a:lstStyle/>
        <a:p>
          <a:r>
            <a:rPr lang="en-US" dirty="0"/>
            <a:t>Funding Allocated </a:t>
          </a:r>
        </a:p>
      </dgm:t>
    </dgm:pt>
    <dgm:pt modelId="{2CF980EF-2F57-E747-A24E-7B9DA02B4D09}" type="parTrans" cxnId="{B24D272D-7E30-D84B-9DDB-9B9E6149E09E}">
      <dgm:prSet/>
      <dgm:spPr/>
      <dgm:t>
        <a:bodyPr/>
        <a:lstStyle/>
        <a:p>
          <a:endParaRPr lang="en-US"/>
        </a:p>
      </dgm:t>
    </dgm:pt>
    <dgm:pt modelId="{E8E3DB84-CFE7-6D4B-A439-F5FB5266C962}" type="sibTrans" cxnId="{B24D272D-7E30-D84B-9DDB-9B9E6149E09E}">
      <dgm:prSet/>
      <dgm:spPr/>
      <dgm:t>
        <a:bodyPr/>
        <a:lstStyle/>
        <a:p>
          <a:endParaRPr lang="en-US"/>
        </a:p>
      </dgm:t>
    </dgm:pt>
    <dgm:pt modelId="{8D9CC14A-3900-BA4C-9AFF-E69207CFC596}" type="pres">
      <dgm:prSet presAssocID="{06C623C2-7156-7F43-9B5B-67E3E5B029FE}" presName="Name0" presStyleCnt="0">
        <dgm:presLayoutVars>
          <dgm:dir/>
          <dgm:resizeHandles val="exact"/>
        </dgm:presLayoutVars>
      </dgm:prSet>
      <dgm:spPr/>
    </dgm:pt>
    <dgm:pt modelId="{30064ED0-7F7C-7244-A881-405D9F76D308}" type="pres">
      <dgm:prSet presAssocID="{BE65611D-DE80-AE4D-9110-CD5663795F6B}" presName="node" presStyleLbl="node1" presStyleIdx="0" presStyleCnt="4">
        <dgm:presLayoutVars>
          <dgm:bulletEnabled val="1"/>
        </dgm:presLayoutVars>
      </dgm:prSet>
      <dgm:spPr/>
    </dgm:pt>
    <dgm:pt modelId="{07CF909A-74F2-C54B-8333-0DE2C0B0664E}" type="pres">
      <dgm:prSet presAssocID="{DA582CCB-F5A9-7D4A-AFA0-3328A09AE4F1}" presName="sibTrans" presStyleLbl="sibTrans2D1" presStyleIdx="0" presStyleCnt="3"/>
      <dgm:spPr/>
    </dgm:pt>
    <dgm:pt modelId="{5FE4D327-BFC0-1742-B686-C69A79EAB524}" type="pres">
      <dgm:prSet presAssocID="{DA582CCB-F5A9-7D4A-AFA0-3328A09AE4F1}" presName="connectorText" presStyleLbl="sibTrans2D1" presStyleIdx="0" presStyleCnt="3"/>
      <dgm:spPr/>
    </dgm:pt>
    <dgm:pt modelId="{5DD7528F-61A0-7B43-9E5F-DA2101CCF68F}" type="pres">
      <dgm:prSet presAssocID="{5B728165-CE95-D046-8CAD-359F2508B78C}" presName="node" presStyleLbl="node1" presStyleIdx="1" presStyleCnt="4">
        <dgm:presLayoutVars>
          <dgm:bulletEnabled val="1"/>
        </dgm:presLayoutVars>
      </dgm:prSet>
      <dgm:spPr/>
    </dgm:pt>
    <dgm:pt modelId="{3C058BA8-AA61-C145-A01A-D047E27E6DE1}" type="pres">
      <dgm:prSet presAssocID="{1AAE88DB-351D-3441-98A0-71F9DD60861A}" presName="sibTrans" presStyleLbl="sibTrans2D1" presStyleIdx="1" presStyleCnt="3"/>
      <dgm:spPr/>
    </dgm:pt>
    <dgm:pt modelId="{8EF2067F-D5DC-7A40-9412-5EC8ACFB8BCA}" type="pres">
      <dgm:prSet presAssocID="{1AAE88DB-351D-3441-98A0-71F9DD60861A}" presName="connectorText" presStyleLbl="sibTrans2D1" presStyleIdx="1" presStyleCnt="3"/>
      <dgm:spPr/>
    </dgm:pt>
    <dgm:pt modelId="{FF56F3EA-205F-1542-8C2F-8590A10D9B88}" type="pres">
      <dgm:prSet presAssocID="{5D6E35BA-2CC0-DE47-9487-0512353EE590}" presName="node" presStyleLbl="node1" presStyleIdx="2" presStyleCnt="4">
        <dgm:presLayoutVars>
          <dgm:bulletEnabled val="1"/>
        </dgm:presLayoutVars>
      </dgm:prSet>
      <dgm:spPr/>
    </dgm:pt>
    <dgm:pt modelId="{802F9926-AD1C-9D4C-8ABB-271D51437BD3}" type="pres">
      <dgm:prSet presAssocID="{CD4C7A68-DFBD-8840-BD41-8A5AAE54E4ED}" presName="sibTrans" presStyleLbl="sibTrans2D1" presStyleIdx="2" presStyleCnt="3"/>
      <dgm:spPr/>
    </dgm:pt>
    <dgm:pt modelId="{2532EDC5-245F-1444-8766-DE6D8F0E1BDC}" type="pres">
      <dgm:prSet presAssocID="{CD4C7A68-DFBD-8840-BD41-8A5AAE54E4ED}" presName="connectorText" presStyleLbl="sibTrans2D1" presStyleIdx="2" presStyleCnt="3"/>
      <dgm:spPr/>
    </dgm:pt>
    <dgm:pt modelId="{EB531742-73CC-A645-B7C0-3970F883F07F}" type="pres">
      <dgm:prSet presAssocID="{4B0BA31D-06CF-A742-A953-E0110A8744FD}" presName="node" presStyleLbl="node1" presStyleIdx="3" presStyleCnt="4">
        <dgm:presLayoutVars>
          <dgm:bulletEnabled val="1"/>
        </dgm:presLayoutVars>
      </dgm:prSet>
      <dgm:spPr/>
    </dgm:pt>
  </dgm:ptLst>
  <dgm:cxnLst>
    <dgm:cxn modelId="{7F29BD09-FE69-4E4C-8EEE-BB9F29E37A2A}" type="presOf" srcId="{CD4C7A68-DFBD-8840-BD41-8A5AAE54E4ED}" destId="{802F9926-AD1C-9D4C-8ABB-271D51437BD3}" srcOrd="0" destOrd="0" presId="urn:microsoft.com/office/officeart/2005/8/layout/process1"/>
    <dgm:cxn modelId="{4D222211-D3ED-0441-B3A4-A3DEE67F4955}" type="presOf" srcId="{CD4C7A68-DFBD-8840-BD41-8A5AAE54E4ED}" destId="{2532EDC5-245F-1444-8766-DE6D8F0E1BDC}" srcOrd="1" destOrd="0" presId="urn:microsoft.com/office/officeart/2005/8/layout/process1"/>
    <dgm:cxn modelId="{F797E31A-EDA7-C443-8930-0E5E77E11D26}" type="presOf" srcId="{BE65611D-DE80-AE4D-9110-CD5663795F6B}" destId="{30064ED0-7F7C-7244-A881-405D9F76D308}" srcOrd="0" destOrd="0" presId="urn:microsoft.com/office/officeart/2005/8/layout/process1"/>
    <dgm:cxn modelId="{D92D7724-CFE6-DC48-BA76-E7FD2D8016A1}" srcId="{06C623C2-7156-7F43-9B5B-67E3E5B029FE}" destId="{5D6E35BA-2CC0-DE47-9487-0512353EE590}" srcOrd="2" destOrd="0" parTransId="{30DF0696-389F-CD43-88A8-D145321D1514}" sibTransId="{CD4C7A68-DFBD-8840-BD41-8A5AAE54E4ED}"/>
    <dgm:cxn modelId="{B24D272D-7E30-D84B-9DDB-9B9E6149E09E}" srcId="{06C623C2-7156-7F43-9B5B-67E3E5B029FE}" destId="{4B0BA31D-06CF-A742-A953-E0110A8744FD}" srcOrd="3" destOrd="0" parTransId="{2CF980EF-2F57-E747-A24E-7B9DA02B4D09}" sibTransId="{E8E3DB84-CFE7-6D4B-A439-F5FB5266C962}"/>
    <dgm:cxn modelId="{EA67B644-BFE8-1947-96A1-FA1E3AF880B3}" type="presOf" srcId="{4B0BA31D-06CF-A742-A953-E0110A8744FD}" destId="{EB531742-73CC-A645-B7C0-3970F883F07F}" srcOrd="0" destOrd="0" presId="urn:microsoft.com/office/officeart/2005/8/layout/process1"/>
    <dgm:cxn modelId="{14A34F7E-FA07-5F49-A852-9CE16742E6EB}" type="presOf" srcId="{1AAE88DB-351D-3441-98A0-71F9DD60861A}" destId="{8EF2067F-D5DC-7A40-9412-5EC8ACFB8BCA}" srcOrd="1" destOrd="0" presId="urn:microsoft.com/office/officeart/2005/8/layout/process1"/>
    <dgm:cxn modelId="{1B036B88-82EC-1446-B225-BF2DB4A08525}" type="presOf" srcId="{5B728165-CE95-D046-8CAD-359F2508B78C}" destId="{5DD7528F-61A0-7B43-9E5F-DA2101CCF68F}" srcOrd="0" destOrd="0" presId="urn:microsoft.com/office/officeart/2005/8/layout/process1"/>
    <dgm:cxn modelId="{4F12458E-7419-2E4C-94CD-26D0D3FE5902}" type="presOf" srcId="{06C623C2-7156-7F43-9B5B-67E3E5B029FE}" destId="{8D9CC14A-3900-BA4C-9AFF-E69207CFC596}" srcOrd="0" destOrd="0" presId="urn:microsoft.com/office/officeart/2005/8/layout/process1"/>
    <dgm:cxn modelId="{51E7BA97-9B3D-BC4C-8A0C-CCE87F417E98}" type="presOf" srcId="{DA582CCB-F5A9-7D4A-AFA0-3328A09AE4F1}" destId="{07CF909A-74F2-C54B-8333-0DE2C0B0664E}" srcOrd="0" destOrd="0" presId="urn:microsoft.com/office/officeart/2005/8/layout/process1"/>
    <dgm:cxn modelId="{310B99AB-8303-0E44-AD91-30601F95E303}" srcId="{06C623C2-7156-7F43-9B5B-67E3E5B029FE}" destId="{BE65611D-DE80-AE4D-9110-CD5663795F6B}" srcOrd="0" destOrd="0" parTransId="{672EECC4-2C3D-FF40-A615-DD486850EBD8}" sibTransId="{DA582CCB-F5A9-7D4A-AFA0-3328A09AE4F1}"/>
    <dgm:cxn modelId="{59BB0DAC-7EC3-FC4D-A48D-B544C13EA4B2}" type="presOf" srcId="{DA582CCB-F5A9-7D4A-AFA0-3328A09AE4F1}" destId="{5FE4D327-BFC0-1742-B686-C69A79EAB524}" srcOrd="1" destOrd="0" presId="urn:microsoft.com/office/officeart/2005/8/layout/process1"/>
    <dgm:cxn modelId="{FD946CB5-672B-E64D-938E-224B8D4605BC}" srcId="{06C623C2-7156-7F43-9B5B-67E3E5B029FE}" destId="{5B728165-CE95-D046-8CAD-359F2508B78C}" srcOrd="1" destOrd="0" parTransId="{6FB94E8B-2D88-4E48-A40D-93BE3C3B0B7E}" sibTransId="{1AAE88DB-351D-3441-98A0-71F9DD60861A}"/>
    <dgm:cxn modelId="{B6ADB7CE-AADC-0B4E-A85E-27B6744D2748}" type="presOf" srcId="{5D6E35BA-2CC0-DE47-9487-0512353EE590}" destId="{FF56F3EA-205F-1542-8C2F-8590A10D9B88}" srcOrd="0" destOrd="0" presId="urn:microsoft.com/office/officeart/2005/8/layout/process1"/>
    <dgm:cxn modelId="{4DA651E9-8304-7444-9872-BDBC3CDE797C}" type="presOf" srcId="{1AAE88DB-351D-3441-98A0-71F9DD60861A}" destId="{3C058BA8-AA61-C145-A01A-D047E27E6DE1}" srcOrd="0" destOrd="0" presId="urn:microsoft.com/office/officeart/2005/8/layout/process1"/>
    <dgm:cxn modelId="{07209464-0B6B-9D4D-8F12-E7F9E5BD81D5}" type="presParOf" srcId="{8D9CC14A-3900-BA4C-9AFF-E69207CFC596}" destId="{30064ED0-7F7C-7244-A881-405D9F76D308}" srcOrd="0" destOrd="0" presId="urn:microsoft.com/office/officeart/2005/8/layout/process1"/>
    <dgm:cxn modelId="{6EB15536-1668-A04A-9792-25129621A96F}" type="presParOf" srcId="{8D9CC14A-3900-BA4C-9AFF-E69207CFC596}" destId="{07CF909A-74F2-C54B-8333-0DE2C0B0664E}" srcOrd="1" destOrd="0" presId="urn:microsoft.com/office/officeart/2005/8/layout/process1"/>
    <dgm:cxn modelId="{4F81C689-2364-2447-99EB-A44F99C6852A}" type="presParOf" srcId="{07CF909A-74F2-C54B-8333-0DE2C0B0664E}" destId="{5FE4D327-BFC0-1742-B686-C69A79EAB524}" srcOrd="0" destOrd="0" presId="urn:microsoft.com/office/officeart/2005/8/layout/process1"/>
    <dgm:cxn modelId="{FF601346-CE10-8044-9467-7C602B1C7E7D}" type="presParOf" srcId="{8D9CC14A-3900-BA4C-9AFF-E69207CFC596}" destId="{5DD7528F-61A0-7B43-9E5F-DA2101CCF68F}" srcOrd="2" destOrd="0" presId="urn:microsoft.com/office/officeart/2005/8/layout/process1"/>
    <dgm:cxn modelId="{7EE3082B-E3E9-0E43-B1C4-1187C5F97C2D}" type="presParOf" srcId="{8D9CC14A-3900-BA4C-9AFF-E69207CFC596}" destId="{3C058BA8-AA61-C145-A01A-D047E27E6DE1}" srcOrd="3" destOrd="0" presId="urn:microsoft.com/office/officeart/2005/8/layout/process1"/>
    <dgm:cxn modelId="{400AADE6-C0CE-DF4E-9391-8BAB8AEFABCE}" type="presParOf" srcId="{3C058BA8-AA61-C145-A01A-D047E27E6DE1}" destId="{8EF2067F-D5DC-7A40-9412-5EC8ACFB8BCA}" srcOrd="0" destOrd="0" presId="urn:microsoft.com/office/officeart/2005/8/layout/process1"/>
    <dgm:cxn modelId="{FC320FC5-6531-6940-9E7E-E3DC31741930}" type="presParOf" srcId="{8D9CC14A-3900-BA4C-9AFF-E69207CFC596}" destId="{FF56F3EA-205F-1542-8C2F-8590A10D9B88}" srcOrd="4" destOrd="0" presId="urn:microsoft.com/office/officeart/2005/8/layout/process1"/>
    <dgm:cxn modelId="{DAAE8384-62C9-3C4A-BF41-B4ECA4DB4ED6}" type="presParOf" srcId="{8D9CC14A-3900-BA4C-9AFF-E69207CFC596}" destId="{802F9926-AD1C-9D4C-8ABB-271D51437BD3}" srcOrd="5" destOrd="0" presId="urn:microsoft.com/office/officeart/2005/8/layout/process1"/>
    <dgm:cxn modelId="{E2380CB0-05CF-A642-8946-53EFA26E86B3}" type="presParOf" srcId="{802F9926-AD1C-9D4C-8ABB-271D51437BD3}" destId="{2532EDC5-245F-1444-8766-DE6D8F0E1BDC}" srcOrd="0" destOrd="0" presId="urn:microsoft.com/office/officeart/2005/8/layout/process1"/>
    <dgm:cxn modelId="{1C62F56D-154C-E34C-BE25-C014D39AF4C6}" type="presParOf" srcId="{8D9CC14A-3900-BA4C-9AFF-E69207CFC596}" destId="{EB531742-73CC-A645-B7C0-3970F883F07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C623C2-7156-7F43-9B5B-67E3E5B029FE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BE65611D-DE80-AE4D-9110-CD5663795F6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Support</a:t>
          </a:r>
          <a:r>
            <a:rPr lang="en-US" dirty="0"/>
            <a:t> </a:t>
          </a:r>
          <a:r>
            <a:rPr lang="en-US" dirty="0">
              <a:solidFill>
                <a:schemeClr val="tx1"/>
              </a:solidFill>
            </a:rPr>
            <a:t>Begins</a:t>
          </a:r>
        </a:p>
      </dgm:t>
    </dgm:pt>
    <dgm:pt modelId="{672EECC4-2C3D-FF40-A615-DD486850EBD8}" type="parTrans" cxnId="{310B99AB-8303-0E44-AD91-30601F95E303}">
      <dgm:prSet/>
      <dgm:spPr/>
      <dgm:t>
        <a:bodyPr/>
        <a:lstStyle/>
        <a:p>
          <a:endParaRPr lang="en-US"/>
        </a:p>
      </dgm:t>
    </dgm:pt>
    <dgm:pt modelId="{DA582CCB-F5A9-7D4A-AFA0-3328A09AE4F1}" type="sibTrans" cxnId="{310B99AB-8303-0E44-AD91-30601F95E303}">
      <dgm:prSet/>
      <dgm:spPr/>
      <dgm:t>
        <a:bodyPr/>
        <a:lstStyle/>
        <a:p>
          <a:endParaRPr lang="en-US"/>
        </a:p>
      </dgm:t>
    </dgm:pt>
    <dgm:pt modelId="{5B728165-CE95-D046-8CAD-359F2508B78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Invoice from Training Partner Paid</a:t>
          </a:r>
        </a:p>
      </dgm:t>
    </dgm:pt>
    <dgm:pt modelId="{6FB94E8B-2D88-4E48-A40D-93BE3C3B0B7E}" type="parTrans" cxnId="{FD946CB5-672B-E64D-938E-224B8D4605BC}">
      <dgm:prSet/>
      <dgm:spPr/>
      <dgm:t>
        <a:bodyPr/>
        <a:lstStyle/>
        <a:p>
          <a:endParaRPr lang="en-US"/>
        </a:p>
      </dgm:t>
    </dgm:pt>
    <dgm:pt modelId="{1AAE88DB-351D-3441-98A0-71F9DD60861A}" type="sibTrans" cxnId="{FD946CB5-672B-E64D-938E-224B8D4605BC}">
      <dgm:prSet/>
      <dgm:spPr/>
      <dgm:t>
        <a:bodyPr/>
        <a:lstStyle/>
        <a:p>
          <a:endParaRPr lang="en-US"/>
        </a:p>
      </dgm:t>
    </dgm:pt>
    <dgm:pt modelId="{5D6E35BA-2CC0-DE47-9487-0512353EE59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Expenses paid back to company by Access to work </a:t>
          </a:r>
        </a:p>
      </dgm:t>
    </dgm:pt>
    <dgm:pt modelId="{30DF0696-389F-CD43-88A8-D145321D1514}" type="parTrans" cxnId="{D92D7724-CFE6-DC48-BA76-E7FD2D8016A1}">
      <dgm:prSet/>
      <dgm:spPr/>
      <dgm:t>
        <a:bodyPr/>
        <a:lstStyle/>
        <a:p>
          <a:endParaRPr lang="en-US"/>
        </a:p>
      </dgm:t>
    </dgm:pt>
    <dgm:pt modelId="{CD4C7A68-DFBD-8840-BD41-8A5AAE54E4ED}" type="sibTrans" cxnId="{D92D7724-CFE6-DC48-BA76-E7FD2D8016A1}">
      <dgm:prSet/>
      <dgm:spPr/>
      <dgm:t>
        <a:bodyPr/>
        <a:lstStyle/>
        <a:p>
          <a:endParaRPr lang="en-US"/>
        </a:p>
      </dgm:t>
    </dgm:pt>
    <dgm:pt modelId="{8D9CC14A-3900-BA4C-9AFF-E69207CFC596}" type="pres">
      <dgm:prSet presAssocID="{06C623C2-7156-7F43-9B5B-67E3E5B029FE}" presName="Name0" presStyleCnt="0">
        <dgm:presLayoutVars>
          <dgm:dir/>
          <dgm:resizeHandles val="exact"/>
        </dgm:presLayoutVars>
      </dgm:prSet>
      <dgm:spPr/>
    </dgm:pt>
    <dgm:pt modelId="{30064ED0-7F7C-7244-A881-405D9F76D308}" type="pres">
      <dgm:prSet presAssocID="{BE65611D-DE80-AE4D-9110-CD5663795F6B}" presName="node" presStyleLbl="node1" presStyleIdx="0" presStyleCnt="3">
        <dgm:presLayoutVars>
          <dgm:bulletEnabled val="1"/>
        </dgm:presLayoutVars>
      </dgm:prSet>
      <dgm:spPr/>
    </dgm:pt>
    <dgm:pt modelId="{07CF909A-74F2-C54B-8333-0DE2C0B0664E}" type="pres">
      <dgm:prSet presAssocID="{DA582CCB-F5A9-7D4A-AFA0-3328A09AE4F1}" presName="sibTrans" presStyleLbl="sibTrans2D1" presStyleIdx="0" presStyleCnt="2"/>
      <dgm:spPr/>
    </dgm:pt>
    <dgm:pt modelId="{5FE4D327-BFC0-1742-B686-C69A79EAB524}" type="pres">
      <dgm:prSet presAssocID="{DA582CCB-F5A9-7D4A-AFA0-3328A09AE4F1}" presName="connectorText" presStyleLbl="sibTrans2D1" presStyleIdx="0" presStyleCnt="2"/>
      <dgm:spPr/>
    </dgm:pt>
    <dgm:pt modelId="{5DD7528F-61A0-7B43-9E5F-DA2101CCF68F}" type="pres">
      <dgm:prSet presAssocID="{5B728165-CE95-D046-8CAD-359F2508B78C}" presName="node" presStyleLbl="node1" presStyleIdx="1" presStyleCnt="3" custLinFactNeighborX="-3849">
        <dgm:presLayoutVars>
          <dgm:bulletEnabled val="1"/>
        </dgm:presLayoutVars>
      </dgm:prSet>
      <dgm:spPr/>
    </dgm:pt>
    <dgm:pt modelId="{3C058BA8-AA61-C145-A01A-D047E27E6DE1}" type="pres">
      <dgm:prSet presAssocID="{1AAE88DB-351D-3441-98A0-71F9DD60861A}" presName="sibTrans" presStyleLbl="sibTrans2D1" presStyleIdx="1" presStyleCnt="2"/>
      <dgm:spPr/>
    </dgm:pt>
    <dgm:pt modelId="{8EF2067F-D5DC-7A40-9412-5EC8ACFB8BCA}" type="pres">
      <dgm:prSet presAssocID="{1AAE88DB-351D-3441-98A0-71F9DD60861A}" presName="connectorText" presStyleLbl="sibTrans2D1" presStyleIdx="1" presStyleCnt="2"/>
      <dgm:spPr/>
    </dgm:pt>
    <dgm:pt modelId="{FF56F3EA-205F-1542-8C2F-8590A10D9B88}" type="pres">
      <dgm:prSet presAssocID="{5D6E35BA-2CC0-DE47-9487-0512353EE590}" presName="node" presStyleLbl="node1" presStyleIdx="2" presStyleCnt="3">
        <dgm:presLayoutVars>
          <dgm:bulletEnabled val="1"/>
        </dgm:presLayoutVars>
      </dgm:prSet>
      <dgm:spPr/>
    </dgm:pt>
  </dgm:ptLst>
  <dgm:cxnLst>
    <dgm:cxn modelId="{F797E31A-EDA7-C443-8930-0E5E77E11D26}" type="presOf" srcId="{BE65611D-DE80-AE4D-9110-CD5663795F6B}" destId="{30064ED0-7F7C-7244-A881-405D9F76D308}" srcOrd="0" destOrd="0" presId="urn:microsoft.com/office/officeart/2005/8/layout/process1"/>
    <dgm:cxn modelId="{D92D7724-CFE6-DC48-BA76-E7FD2D8016A1}" srcId="{06C623C2-7156-7F43-9B5B-67E3E5B029FE}" destId="{5D6E35BA-2CC0-DE47-9487-0512353EE590}" srcOrd="2" destOrd="0" parTransId="{30DF0696-389F-CD43-88A8-D145321D1514}" sibTransId="{CD4C7A68-DFBD-8840-BD41-8A5AAE54E4ED}"/>
    <dgm:cxn modelId="{14A34F7E-FA07-5F49-A852-9CE16742E6EB}" type="presOf" srcId="{1AAE88DB-351D-3441-98A0-71F9DD60861A}" destId="{8EF2067F-D5DC-7A40-9412-5EC8ACFB8BCA}" srcOrd="1" destOrd="0" presId="urn:microsoft.com/office/officeart/2005/8/layout/process1"/>
    <dgm:cxn modelId="{1B036B88-82EC-1446-B225-BF2DB4A08525}" type="presOf" srcId="{5B728165-CE95-D046-8CAD-359F2508B78C}" destId="{5DD7528F-61A0-7B43-9E5F-DA2101CCF68F}" srcOrd="0" destOrd="0" presId="urn:microsoft.com/office/officeart/2005/8/layout/process1"/>
    <dgm:cxn modelId="{4F12458E-7419-2E4C-94CD-26D0D3FE5902}" type="presOf" srcId="{06C623C2-7156-7F43-9B5B-67E3E5B029FE}" destId="{8D9CC14A-3900-BA4C-9AFF-E69207CFC596}" srcOrd="0" destOrd="0" presId="urn:microsoft.com/office/officeart/2005/8/layout/process1"/>
    <dgm:cxn modelId="{51E7BA97-9B3D-BC4C-8A0C-CCE87F417E98}" type="presOf" srcId="{DA582CCB-F5A9-7D4A-AFA0-3328A09AE4F1}" destId="{07CF909A-74F2-C54B-8333-0DE2C0B0664E}" srcOrd="0" destOrd="0" presId="urn:microsoft.com/office/officeart/2005/8/layout/process1"/>
    <dgm:cxn modelId="{310B99AB-8303-0E44-AD91-30601F95E303}" srcId="{06C623C2-7156-7F43-9B5B-67E3E5B029FE}" destId="{BE65611D-DE80-AE4D-9110-CD5663795F6B}" srcOrd="0" destOrd="0" parTransId="{672EECC4-2C3D-FF40-A615-DD486850EBD8}" sibTransId="{DA582CCB-F5A9-7D4A-AFA0-3328A09AE4F1}"/>
    <dgm:cxn modelId="{59BB0DAC-7EC3-FC4D-A48D-B544C13EA4B2}" type="presOf" srcId="{DA582CCB-F5A9-7D4A-AFA0-3328A09AE4F1}" destId="{5FE4D327-BFC0-1742-B686-C69A79EAB524}" srcOrd="1" destOrd="0" presId="urn:microsoft.com/office/officeart/2005/8/layout/process1"/>
    <dgm:cxn modelId="{FD946CB5-672B-E64D-938E-224B8D4605BC}" srcId="{06C623C2-7156-7F43-9B5B-67E3E5B029FE}" destId="{5B728165-CE95-D046-8CAD-359F2508B78C}" srcOrd="1" destOrd="0" parTransId="{6FB94E8B-2D88-4E48-A40D-93BE3C3B0B7E}" sibTransId="{1AAE88DB-351D-3441-98A0-71F9DD60861A}"/>
    <dgm:cxn modelId="{B6ADB7CE-AADC-0B4E-A85E-27B6744D2748}" type="presOf" srcId="{5D6E35BA-2CC0-DE47-9487-0512353EE590}" destId="{FF56F3EA-205F-1542-8C2F-8590A10D9B88}" srcOrd="0" destOrd="0" presId="urn:microsoft.com/office/officeart/2005/8/layout/process1"/>
    <dgm:cxn modelId="{4DA651E9-8304-7444-9872-BDBC3CDE797C}" type="presOf" srcId="{1AAE88DB-351D-3441-98A0-71F9DD60861A}" destId="{3C058BA8-AA61-C145-A01A-D047E27E6DE1}" srcOrd="0" destOrd="0" presId="urn:microsoft.com/office/officeart/2005/8/layout/process1"/>
    <dgm:cxn modelId="{07209464-0B6B-9D4D-8F12-E7F9E5BD81D5}" type="presParOf" srcId="{8D9CC14A-3900-BA4C-9AFF-E69207CFC596}" destId="{30064ED0-7F7C-7244-A881-405D9F76D308}" srcOrd="0" destOrd="0" presId="urn:microsoft.com/office/officeart/2005/8/layout/process1"/>
    <dgm:cxn modelId="{6EB15536-1668-A04A-9792-25129621A96F}" type="presParOf" srcId="{8D9CC14A-3900-BA4C-9AFF-E69207CFC596}" destId="{07CF909A-74F2-C54B-8333-0DE2C0B0664E}" srcOrd="1" destOrd="0" presId="urn:microsoft.com/office/officeart/2005/8/layout/process1"/>
    <dgm:cxn modelId="{4F81C689-2364-2447-99EB-A44F99C6852A}" type="presParOf" srcId="{07CF909A-74F2-C54B-8333-0DE2C0B0664E}" destId="{5FE4D327-BFC0-1742-B686-C69A79EAB524}" srcOrd="0" destOrd="0" presId="urn:microsoft.com/office/officeart/2005/8/layout/process1"/>
    <dgm:cxn modelId="{FF601346-CE10-8044-9467-7C602B1C7E7D}" type="presParOf" srcId="{8D9CC14A-3900-BA4C-9AFF-E69207CFC596}" destId="{5DD7528F-61A0-7B43-9E5F-DA2101CCF68F}" srcOrd="2" destOrd="0" presId="urn:microsoft.com/office/officeart/2005/8/layout/process1"/>
    <dgm:cxn modelId="{7EE3082B-E3E9-0E43-B1C4-1187C5F97C2D}" type="presParOf" srcId="{8D9CC14A-3900-BA4C-9AFF-E69207CFC596}" destId="{3C058BA8-AA61-C145-A01A-D047E27E6DE1}" srcOrd="3" destOrd="0" presId="urn:microsoft.com/office/officeart/2005/8/layout/process1"/>
    <dgm:cxn modelId="{400AADE6-C0CE-DF4E-9391-8BAB8AEFABCE}" type="presParOf" srcId="{3C058BA8-AA61-C145-A01A-D047E27E6DE1}" destId="{8EF2067F-D5DC-7A40-9412-5EC8ACFB8BCA}" srcOrd="0" destOrd="0" presId="urn:microsoft.com/office/officeart/2005/8/layout/process1"/>
    <dgm:cxn modelId="{FC320FC5-6531-6940-9E7E-E3DC31741930}" type="presParOf" srcId="{8D9CC14A-3900-BA4C-9AFF-E69207CFC596}" destId="{FF56F3EA-205F-1542-8C2F-8590A10D9B8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FD3FB-F71D-254A-84BC-4FDF589E6B30}">
      <dsp:nvSpPr>
        <dsp:cNvPr id="0" name=""/>
        <dsp:cNvSpPr/>
      </dsp:nvSpPr>
      <dsp:spPr>
        <a:xfrm>
          <a:off x="0" y="0"/>
          <a:ext cx="720209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FBDC2-B8BC-8141-809B-6C230F95661E}">
      <dsp:nvSpPr>
        <dsp:cNvPr id="0" name=""/>
        <dsp:cNvSpPr/>
      </dsp:nvSpPr>
      <dsp:spPr>
        <a:xfrm>
          <a:off x="0" y="0"/>
          <a:ext cx="7202094" cy="117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Physical Factors</a:t>
          </a:r>
          <a:endParaRPr lang="en-US" sz="5000" kern="1200" dirty="0"/>
        </a:p>
      </dsp:txBody>
      <dsp:txXfrm>
        <a:off x="0" y="0"/>
        <a:ext cx="7202094" cy="1177282"/>
      </dsp:txXfrm>
    </dsp:sp>
    <dsp:sp modelId="{A2BB7D53-364C-B244-9F89-4B3659C2D62E}">
      <dsp:nvSpPr>
        <dsp:cNvPr id="0" name=""/>
        <dsp:cNvSpPr/>
      </dsp:nvSpPr>
      <dsp:spPr>
        <a:xfrm>
          <a:off x="0" y="1177282"/>
          <a:ext cx="7202094" cy="0"/>
        </a:xfrm>
        <a:prstGeom prst="line">
          <a:avLst/>
        </a:prstGeom>
        <a:gradFill rotWithShape="0">
          <a:gsLst>
            <a:gs pos="0">
              <a:schemeClr val="accent2">
                <a:hueOff val="-870856"/>
                <a:satOff val="-30541"/>
                <a:lumOff val="-20850"/>
                <a:alphaOff val="0"/>
                <a:tint val="98000"/>
                <a:lumMod val="110000"/>
              </a:schemeClr>
            </a:gs>
            <a:gs pos="84000">
              <a:schemeClr val="accent2">
                <a:hueOff val="-870856"/>
                <a:satOff val="-30541"/>
                <a:lumOff val="-2085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870856"/>
              <a:satOff val="-30541"/>
              <a:lumOff val="-2085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6E28E1-BC94-9A4B-B184-5EE00A4A9740}">
      <dsp:nvSpPr>
        <dsp:cNvPr id="0" name=""/>
        <dsp:cNvSpPr/>
      </dsp:nvSpPr>
      <dsp:spPr>
        <a:xfrm>
          <a:off x="0" y="1177282"/>
          <a:ext cx="7202094" cy="117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Recruitment and Selection</a:t>
          </a:r>
        </a:p>
      </dsp:txBody>
      <dsp:txXfrm>
        <a:off x="0" y="1177282"/>
        <a:ext cx="7202094" cy="1177282"/>
      </dsp:txXfrm>
    </dsp:sp>
    <dsp:sp modelId="{D8B6DF3F-0027-4C4E-A4DA-4ED602422821}">
      <dsp:nvSpPr>
        <dsp:cNvPr id="0" name=""/>
        <dsp:cNvSpPr/>
      </dsp:nvSpPr>
      <dsp:spPr>
        <a:xfrm>
          <a:off x="0" y="2354565"/>
          <a:ext cx="7202094" cy="0"/>
        </a:xfrm>
        <a:prstGeom prst="line">
          <a:avLst/>
        </a:prstGeom>
        <a:gradFill rotWithShape="0">
          <a:gsLst>
            <a:gs pos="0">
              <a:schemeClr val="accent2">
                <a:hueOff val="-1741712"/>
                <a:satOff val="-61082"/>
                <a:lumOff val="-41699"/>
                <a:alphaOff val="0"/>
                <a:tint val="98000"/>
                <a:lumMod val="110000"/>
              </a:schemeClr>
            </a:gs>
            <a:gs pos="84000">
              <a:schemeClr val="accent2">
                <a:hueOff val="-1741712"/>
                <a:satOff val="-61082"/>
                <a:lumOff val="-4169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741712"/>
              <a:satOff val="-61082"/>
              <a:lumOff val="-4169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7E7217-428E-3249-B2E3-8EFEEA990F98}">
      <dsp:nvSpPr>
        <dsp:cNvPr id="0" name=""/>
        <dsp:cNvSpPr/>
      </dsp:nvSpPr>
      <dsp:spPr>
        <a:xfrm>
          <a:off x="0" y="2354565"/>
          <a:ext cx="7202094" cy="117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Job Opportunities</a:t>
          </a:r>
          <a:endParaRPr lang="en-US" sz="5000" kern="1200" dirty="0"/>
        </a:p>
      </dsp:txBody>
      <dsp:txXfrm>
        <a:off x="0" y="2354565"/>
        <a:ext cx="7202094" cy="1177282"/>
      </dsp:txXfrm>
    </dsp:sp>
    <dsp:sp modelId="{F9FD98AD-C07F-4C4B-80DA-F615E1D21E14}">
      <dsp:nvSpPr>
        <dsp:cNvPr id="0" name=""/>
        <dsp:cNvSpPr/>
      </dsp:nvSpPr>
      <dsp:spPr>
        <a:xfrm>
          <a:off x="0" y="3531848"/>
          <a:ext cx="7202094" cy="0"/>
        </a:xfrm>
        <a:prstGeom prst="line">
          <a:avLst/>
        </a:prstGeom>
        <a:gradFill rotWithShape="0">
          <a:gsLst>
            <a:gs pos="0">
              <a:schemeClr val="accent2">
                <a:hueOff val="-2612568"/>
                <a:satOff val="-91623"/>
                <a:lumOff val="-62549"/>
                <a:alphaOff val="0"/>
                <a:tint val="98000"/>
                <a:lumMod val="110000"/>
              </a:schemeClr>
            </a:gs>
            <a:gs pos="84000">
              <a:schemeClr val="accent2">
                <a:hueOff val="-2612568"/>
                <a:satOff val="-91623"/>
                <a:lumOff val="-62549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612568"/>
              <a:satOff val="-91623"/>
              <a:lumOff val="-6254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6C15FF-FFDB-C34B-913D-52D79E5D5884}">
      <dsp:nvSpPr>
        <dsp:cNvPr id="0" name=""/>
        <dsp:cNvSpPr/>
      </dsp:nvSpPr>
      <dsp:spPr>
        <a:xfrm>
          <a:off x="0" y="3531848"/>
          <a:ext cx="7202094" cy="117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Environmental Factors</a:t>
          </a:r>
        </a:p>
      </dsp:txBody>
      <dsp:txXfrm>
        <a:off x="0" y="3531848"/>
        <a:ext cx="7202094" cy="1177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64ED0-7F7C-7244-A881-405D9F76D308}">
      <dsp:nvSpPr>
        <dsp:cNvPr id="0" name=""/>
        <dsp:cNvSpPr/>
      </dsp:nvSpPr>
      <dsp:spPr>
        <a:xfrm>
          <a:off x="4847" y="1203335"/>
          <a:ext cx="2119279" cy="1271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Individual and Company agree to Access to work</a:t>
          </a:r>
        </a:p>
      </dsp:txBody>
      <dsp:txXfrm>
        <a:off x="42090" y="1240578"/>
        <a:ext cx="2044793" cy="1197081"/>
      </dsp:txXfrm>
    </dsp:sp>
    <dsp:sp modelId="{07CF909A-74F2-C54B-8333-0DE2C0B0664E}">
      <dsp:nvSpPr>
        <dsp:cNvPr id="0" name=""/>
        <dsp:cNvSpPr/>
      </dsp:nvSpPr>
      <dsp:spPr>
        <a:xfrm>
          <a:off x="2336055" y="1576328"/>
          <a:ext cx="449287" cy="525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336055" y="1681444"/>
        <a:ext cx="314501" cy="315349"/>
      </dsp:txXfrm>
    </dsp:sp>
    <dsp:sp modelId="{5DD7528F-61A0-7B43-9E5F-DA2101CCF68F}">
      <dsp:nvSpPr>
        <dsp:cNvPr id="0" name=""/>
        <dsp:cNvSpPr/>
      </dsp:nvSpPr>
      <dsp:spPr>
        <a:xfrm>
          <a:off x="2971839" y="1203335"/>
          <a:ext cx="2119279" cy="1271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Individual Applies</a:t>
          </a:r>
        </a:p>
      </dsp:txBody>
      <dsp:txXfrm>
        <a:off x="3009082" y="1240578"/>
        <a:ext cx="2044793" cy="1197081"/>
      </dsp:txXfrm>
    </dsp:sp>
    <dsp:sp modelId="{3C058BA8-AA61-C145-A01A-D047E27E6DE1}">
      <dsp:nvSpPr>
        <dsp:cNvPr id="0" name=""/>
        <dsp:cNvSpPr/>
      </dsp:nvSpPr>
      <dsp:spPr>
        <a:xfrm>
          <a:off x="5303047" y="1576328"/>
          <a:ext cx="449287" cy="525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303047" y="1681444"/>
        <a:ext cx="314501" cy="315349"/>
      </dsp:txXfrm>
    </dsp:sp>
    <dsp:sp modelId="{FF56F3EA-205F-1542-8C2F-8590A10D9B88}">
      <dsp:nvSpPr>
        <dsp:cNvPr id="0" name=""/>
        <dsp:cNvSpPr/>
      </dsp:nvSpPr>
      <dsp:spPr>
        <a:xfrm>
          <a:off x="5938830" y="1203335"/>
          <a:ext cx="2119279" cy="1271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Judgement from Access to Work</a:t>
          </a:r>
        </a:p>
      </dsp:txBody>
      <dsp:txXfrm>
        <a:off x="5976073" y="1240578"/>
        <a:ext cx="2044793" cy="1197081"/>
      </dsp:txXfrm>
    </dsp:sp>
    <dsp:sp modelId="{802F9926-AD1C-9D4C-8ABB-271D51437BD3}">
      <dsp:nvSpPr>
        <dsp:cNvPr id="0" name=""/>
        <dsp:cNvSpPr/>
      </dsp:nvSpPr>
      <dsp:spPr>
        <a:xfrm>
          <a:off x="8270038" y="1576328"/>
          <a:ext cx="449287" cy="525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270038" y="1681444"/>
        <a:ext cx="314501" cy="315349"/>
      </dsp:txXfrm>
    </dsp:sp>
    <dsp:sp modelId="{EB531742-73CC-A645-B7C0-3970F883F07F}">
      <dsp:nvSpPr>
        <dsp:cNvPr id="0" name=""/>
        <dsp:cNvSpPr/>
      </dsp:nvSpPr>
      <dsp:spPr>
        <a:xfrm>
          <a:off x="8905822" y="1203335"/>
          <a:ext cx="2119279" cy="1271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Funding Allocated </a:t>
          </a:r>
        </a:p>
      </dsp:txBody>
      <dsp:txXfrm>
        <a:off x="8943065" y="1240578"/>
        <a:ext cx="2044793" cy="1197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64ED0-7F7C-7244-A881-405D9F76D308}">
      <dsp:nvSpPr>
        <dsp:cNvPr id="0" name=""/>
        <dsp:cNvSpPr/>
      </dsp:nvSpPr>
      <dsp:spPr>
        <a:xfrm>
          <a:off x="9694" y="969864"/>
          <a:ext cx="2897516" cy="1738509"/>
        </a:xfrm>
        <a:prstGeom prst="roundRect">
          <a:avLst>
            <a:gd name="adj" fmla="val 10000"/>
          </a:avLst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Support</a:t>
          </a:r>
          <a:r>
            <a:rPr lang="en-US" sz="2700" kern="1200" dirty="0"/>
            <a:t> </a:t>
          </a:r>
          <a:r>
            <a:rPr lang="en-US" sz="2700" kern="1200" dirty="0">
              <a:solidFill>
                <a:schemeClr val="tx1"/>
              </a:solidFill>
            </a:rPr>
            <a:t>Begins</a:t>
          </a:r>
        </a:p>
      </dsp:txBody>
      <dsp:txXfrm>
        <a:off x="60613" y="1020783"/>
        <a:ext cx="2795678" cy="1636671"/>
      </dsp:txXfrm>
    </dsp:sp>
    <dsp:sp modelId="{07CF909A-74F2-C54B-8333-0DE2C0B0664E}">
      <dsp:nvSpPr>
        <dsp:cNvPr id="0" name=""/>
        <dsp:cNvSpPr/>
      </dsp:nvSpPr>
      <dsp:spPr>
        <a:xfrm>
          <a:off x="3185809" y="1479826"/>
          <a:ext cx="590630" cy="718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185809" y="1623543"/>
        <a:ext cx="413441" cy="431150"/>
      </dsp:txXfrm>
    </dsp:sp>
    <dsp:sp modelId="{5DD7528F-61A0-7B43-9E5F-DA2101CCF68F}">
      <dsp:nvSpPr>
        <dsp:cNvPr id="0" name=""/>
        <dsp:cNvSpPr/>
      </dsp:nvSpPr>
      <dsp:spPr>
        <a:xfrm>
          <a:off x="4021606" y="969864"/>
          <a:ext cx="2897516" cy="1738509"/>
        </a:xfrm>
        <a:prstGeom prst="roundRect">
          <a:avLst>
            <a:gd name="adj" fmla="val 10000"/>
          </a:avLst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Invoice from Training Partner Paid</a:t>
          </a:r>
        </a:p>
      </dsp:txBody>
      <dsp:txXfrm>
        <a:off x="4072525" y="1020783"/>
        <a:ext cx="2795678" cy="1636671"/>
      </dsp:txXfrm>
    </dsp:sp>
    <dsp:sp modelId="{3C058BA8-AA61-C145-A01A-D047E27E6DE1}">
      <dsp:nvSpPr>
        <dsp:cNvPr id="0" name=""/>
        <dsp:cNvSpPr/>
      </dsp:nvSpPr>
      <dsp:spPr>
        <a:xfrm>
          <a:off x="7220027" y="1479826"/>
          <a:ext cx="637916" cy="718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220027" y="1623543"/>
        <a:ext cx="446541" cy="431150"/>
      </dsp:txXfrm>
    </dsp:sp>
    <dsp:sp modelId="{FF56F3EA-205F-1542-8C2F-8590A10D9B88}">
      <dsp:nvSpPr>
        <dsp:cNvPr id="0" name=""/>
        <dsp:cNvSpPr/>
      </dsp:nvSpPr>
      <dsp:spPr>
        <a:xfrm>
          <a:off x="8122739" y="969864"/>
          <a:ext cx="2897516" cy="1738509"/>
        </a:xfrm>
        <a:prstGeom prst="roundRect">
          <a:avLst>
            <a:gd name="adj" fmla="val 10000"/>
          </a:avLst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Expenses paid back to company by Access to work </a:t>
          </a:r>
        </a:p>
      </dsp:txBody>
      <dsp:txXfrm>
        <a:off x="8173658" y="1020783"/>
        <a:ext cx="2795678" cy="1636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A5EEE6-09B1-4845-851C-EA2854EC0B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85D43-95DB-6B41-B83D-84935F1EEA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5FFE0-3E6F-0A49-B9D9-665718AE215C}" type="datetimeFigureOut">
              <a:rPr lang="en-US" smtClean="0"/>
              <a:t>9/23/20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75951-33C8-6B4B-8401-1571EECC22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DEBA6-06ED-C24E-A539-1FEC5ACA02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C954A-1B02-164B-A285-43302668E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2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6CA8D-B5E1-9F4B-947F-C007BF65E15E}" type="datetimeFigureOut">
              <a:rPr lang="en-US" smtClean="0"/>
              <a:t>9/23/20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FFB6C-F5DA-FD47-9A5B-39AC47085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FFB6C-F5DA-FD47-9A5B-39AC470855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3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4DC68-393F-49A5-87FC-D12B576FF58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4DC68-393F-49A5-87FC-D12B576FF58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5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87645-EDD4-4377-B547-59E6F92ECFB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9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3484" y="3085766"/>
            <a:ext cx="11262866" cy="28660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Transition. Real-life. Access for all. Community. Knowledge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Transition. Real-life. Access for all. Community. Knowledge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Transition. Real-life. Access for all. Community. Knowledge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9FFB49-83DE-5C49-927F-1C4D564DC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75607" t="-717"/>
          <a:stretch/>
        </p:blipFill>
        <p:spPr>
          <a:xfrm>
            <a:off x="11018492" y="6005008"/>
            <a:ext cx="723956" cy="721605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7AC91C-9157-1647-AE43-6154757B72C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81192" y="5981874"/>
            <a:ext cx="1462613" cy="7678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NQ5sx6QhUQ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user/DisabilityRightsUK1" TargetMode="External"/><Relationship Id="rId4" Type="http://schemas.openxmlformats.org/officeDocument/2006/relationships/hyperlink" Target="http://www.disabilityrightsuk.org/sites/default/files/civicrm/IntoApprenticeships_2020_04_LowRes_Bookmarked.pdf" TargetMode="External"/><Relationship Id="rId9" Type="http://schemas.openxmlformats.org/officeDocument/2006/relationships/hyperlink" Target="http://www.disabilityrightsuk.org/sites/default/files/civicrm/IntoHE_2020_LowRes_Bookmarked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bilityrightsuk.org/" TargetMode="External"/><Relationship Id="rId7" Type="http://schemas.openxmlformats.org/officeDocument/2006/relationships/hyperlink" Target="https://www.gov.uk/access-to-wor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isabilityrightsuk.org/get-ahead" TargetMode="External"/><Relationship Id="rId5" Type="http://schemas.openxmlformats.org/officeDocument/2006/relationships/hyperlink" Target="https://www.disabilityrightsuk.org/news/2016/april/good-practice-supporting-disabled-learners" TargetMode="External"/><Relationship Id="rId4" Type="http://schemas.openxmlformats.org/officeDocument/2006/relationships/hyperlink" Target="https://www.disabilityrightsuk.org/how-we-can-help/benefits-information/factsheets/work-related-factsheet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ighttoparticipate.org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eAN-_5yK9c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893B82E-854C-4EBE-9181-3233D76DE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2D338C-33B8-4AD2-95E1-F78D10F83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38175"/>
            <a:ext cx="7485542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5713A6-A54B-A642-81F4-6386B25CF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0318" y="2210933"/>
            <a:ext cx="6798608" cy="20858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Supporting Individuals – What support is available for individuals seeking employment? </a:t>
            </a:r>
            <a:endParaRPr lang="en-GB" sz="3100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7C66B9-3219-4743-A8FC-126889285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1" y="641102"/>
            <a:ext cx="3695019" cy="282703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AE3A68-66C6-954F-A134-B38C0ED8A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70" y="1686983"/>
            <a:ext cx="3032063" cy="73527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78F12B-AC7A-184F-88F1-66AE61DEF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70" y="4178461"/>
            <a:ext cx="3032063" cy="159183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FC1AFF3-F2FF-40D8-90BB-FBEF27452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134" y="3557674"/>
            <a:ext cx="3695019" cy="282703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19CA81-E159-4A49-B1B0-43AFA0BDE3A4}"/>
              </a:ext>
            </a:extLst>
          </p:cNvPr>
          <p:cNvSpPr txBox="1">
            <a:spLocks/>
          </p:cNvSpPr>
          <p:nvPr/>
        </p:nvSpPr>
        <p:spPr>
          <a:xfrm>
            <a:off x="581190" y="3721303"/>
            <a:ext cx="10993549" cy="147501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4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9BAA0-8843-424E-90DB-E14E4EEE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5DC1B-20C2-7A4B-99BC-61622059E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6599896" cy="36783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 Access to Work grant can pay for practical support to help you: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start working</a:t>
            </a:r>
          </a:p>
          <a:p>
            <a:r>
              <a:rPr lang="en-GB" dirty="0"/>
              <a:t>stay in work</a:t>
            </a:r>
          </a:p>
          <a:p>
            <a:r>
              <a:rPr lang="en-GB" dirty="0"/>
              <a:t>move into self-employment or start a business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5A7A8-C321-3942-A238-6FAF5810A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548" y="1987296"/>
            <a:ext cx="3341116" cy="368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4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4937-B10C-3D49-8128-E1C5E707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ABA37-8C13-D14B-B08C-B19CE0723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b="1" dirty="0"/>
              <a:t>How can it help me?</a:t>
            </a:r>
          </a:p>
          <a:p>
            <a:r>
              <a:rPr lang="en-GB" dirty="0"/>
              <a:t>Access to Work can help pay for support you may need because of your disability or long term health condition, for example:</a:t>
            </a:r>
          </a:p>
          <a:p>
            <a:r>
              <a:rPr lang="en-GB" dirty="0"/>
              <a:t>aid and equipment in your workplace</a:t>
            </a:r>
          </a:p>
          <a:p>
            <a:r>
              <a:rPr lang="en-GB" dirty="0"/>
              <a:t>adapting equipment to make it easier for you to use</a:t>
            </a:r>
          </a:p>
          <a:p>
            <a:r>
              <a:rPr lang="en-GB" dirty="0"/>
              <a:t>money towards any extra travel costs to and from work if you can’t use available public transport, or if you need help to adapt your vehicle</a:t>
            </a:r>
          </a:p>
          <a:p>
            <a:r>
              <a:rPr lang="en-GB" dirty="0"/>
              <a:t>an interpreter or other support at a job interview if you have difficulty communicating</a:t>
            </a:r>
          </a:p>
          <a:p>
            <a:r>
              <a:rPr lang="en-GB" dirty="0"/>
              <a:t>other practical help at work, such as a job coach or a note taker or lip speaker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4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4114-0EC7-484F-963D-705CB000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3E47D32-40DA-1441-984B-675A646588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4790" y="1049849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949EEF15-A8A5-DF4A-B9D4-AA9928915AE4}"/>
              </a:ext>
            </a:extLst>
          </p:cNvPr>
          <p:cNvGraphicFramePr>
            <a:graphicFrameLocks/>
          </p:cNvGraphicFramePr>
          <p:nvPr/>
        </p:nvGraphicFramePr>
        <p:xfrm>
          <a:off x="508722" y="3025620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3811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1F755-4FE0-DC4D-B5B5-806DE922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DD377-B66C-F64C-B609-75415220A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6253561" cy="3678303"/>
          </a:xfrm>
        </p:spPr>
        <p:txBody>
          <a:bodyPr>
            <a:normAutofit/>
          </a:bodyPr>
          <a:lstStyle/>
          <a:p>
            <a:r>
              <a:rPr lang="en-US" sz="2400" dirty="0"/>
              <a:t>Existing Employee</a:t>
            </a:r>
          </a:p>
          <a:p>
            <a:r>
              <a:rPr lang="en-US" sz="2400" dirty="0"/>
              <a:t>1 hour per week Mentoring for Employee</a:t>
            </a:r>
          </a:p>
          <a:p>
            <a:r>
              <a:rPr lang="en-US" sz="2400" dirty="0"/>
              <a:t>1 hour per month support for Employer</a:t>
            </a:r>
          </a:p>
          <a:p>
            <a:r>
              <a:rPr lang="en-US" sz="2400" dirty="0"/>
              <a:t>Training Course for Colleagues and Managers (3 </a:t>
            </a:r>
            <a:r>
              <a:rPr lang="en-US" sz="2400" dirty="0" err="1"/>
              <a:t>Hr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Payments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8764B-835C-6F4D-AB84-099AF0D9F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07" t="-717"/>
          <a:stretch/>
        </p:blipFill>
        <p:spPr>
          <a:xfrm>
            <a:off x="8335345" y="2035186"/>
            <a:ext cx="3116977" cy="31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EBD52-1F31-344B-8A93-D2F83430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F704-8A55-9C41-BF57-135C554B5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Individual Details</a:t>
            </a:r>
          </a:p>
          <a:p>
            <a:r>
              <a:rPr lang="en-GB" b="1" dirty="0"/>
              <a:t>Job Details</a:t>
            </a:r>
          </a:p>
          <a:p>
            <a:endParaRPr lang="en-GB" b="1" dirty="0"/>
          </a:p>
          <a:p>
            <a:r>
              <a:rPr lang="en-GB" b="1" dirty="0"/>
              <a:t>Does your condition make it harder for you to do your job?</a:t>
            </a:r>
            <a:endParaRPr lang="en-GB" dirty="0"/>
          </a:p>
          <a:p>
            <a:r>
              <a:rPr lang="en-GB" b="1" dirty="0"/>
              <a:t>Do you do anything to get around these problems at the moment?</a:t>
            </a:r>
          </a:p>
          <a:p>
            <a:r>
              <a:rPr lang="en-GB" b="1" dirty="0"/>
              <a:t>Do you know what you need to help you with this?</a:t>
            </a:r>
          </a:p>
          <a:p>
            <a:endParaRPr lang="en-GB" b="1" dirty="0"/>
          </a:p>
          <a:p>
            <a:r>
              <a:rPr lang="en-GB" b="1" dirty="0"/>
              <a:t>Travel/Transport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3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E949F-EC73-DB4A-B30C-1A228883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accent1"/>
                </a:solidFill>
              </a:rPr>
              <a:t>Reasonable adjustments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6458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0DA5D-570A-574B-BD17-7A4A8BA5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Reasonable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B6983-030C-FC45-84E9-6D38C4892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15" y="2013002"/>
            <a:ext cx="11029615" cy="37504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“Employers must make reasonable adjustments to make sure workers with disabilities, or physical or mental health conditions, aren’t substantially disadvantaged when doing their jobs.</a:t>
            </a:r>
          </a:p>
          <a:p>
            <a:pPr marL="0" indent="0">
              <a:buNone/>
            </a:pPr>
            <a:r>
              <a:rPr lang="en-GB" sz="2400" dirty="0"/>
              <a:t>This applies to all workers, including trainees, apprentices, contract workers and business partners.”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/>
              <a:t>1-2-1 training rather than group training</a:t>
            </a:r>
          </a:p>
          <a:p>
            <a:pPr lvl="1"/>
            <a:r>
              <a:rPr lang="en-US" sz="2200" dirty="0"/>
              <a:t>Controllable Lights</a:t>
            </a:r>
          </a:p>
          <a:p>
            <a:pPr lvl="1"/>
            <a:r>
              <a:rPr lang="en-US" sz="2200" dirty="0"/>
              <a:t>Sunglasses in the workplace</a:t>
            </a:r>
          </a:p>
          <a:p>
            <a:pPr lvl="1"/>
            <a:r>
              <a:rPr lang="en-US" sz="2200" dirty="0"/>
              <a:t>Small Changes = Life Changing Differences</a:t>
            </a:r>
          </a:p>
        </p:txBody>
      </p:sp>
    </p:spTree>
    <p:extLst>
      <p:ext uri="{BB962C8B-B14F-4D97-AF65-F5344CB8AC3E}">
        <p14:creationId xmlns:p14="http://schemas.microsoft.com/office/powerpoint/2010/main" val="3845683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2EB1-3B90-4A48-9B3E-5A369BEE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Reasonable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DE284-6C2E-0245-9B4A-E5178CB66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5003499"/>
          </a:xfrm>
        </p:spPr>
        <p:txBody>
          <a:bodyPr>
            <a:normAutofit/>
          </a:bodyPr>
          <a:lstStyle/>
          <a:p>
            <a:r>
              <a:rPr lang="en-GB" sz="2200" dirty="0"/>
              <a:t>changing the recruitment process so a candidate can be considered for a job</a:t>
            </a:r>
          </a:p>
          <a:p>
            <a:r>
              <a:rPr lang="en-GB" sz="2200" dirty="0"/>
              <a:t>doing things another way, such as allowing someone with social anxiety disorder to have their own desk instead of hot-desking</a:t>
            </a:r>
          </a:p>
          <a:p>
            <a:r>
              <a:rPr lang="en-GB" sz="2200" dirty="0"/>
              <a:t>making physical changes to the workplace, like installing a ramp for a wheelchair user or an audio-visual fire alarm for a deaf person</a:t>
            </a:r>
          </a:p>
          <a:p>
            <a:r>
              <a:rPr lang="en-GB" sz="2200" dirty="0"/>
              <a:t>changing their equipment, for instance providing a special keyboard if they have arthritis</a:t>
            </a:r>
          </a:p>
          <a:p>
            <a:r>
              <a:rPr lang="en-GB" sz="2200" dirty="0"/>
              <a:t>allowing employees who become disabled to make a phased return to work, including flexible hours or part-time working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1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FB67D4-90EC-884A-8C09-D68FC9869717}"/>
              </a:ext>
            </a:extLst>
          </p:cNvPr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https://www.youtube.com/watch?v=1NQ5sx6QhUQ</a:t>
            </a:r>
            <a:endParaRPr lang="en-US" dirty="0"/>
          </a:p>
          <a:p>
            <a:pPr algn="ctr"/>
            <a:r>
              <a:rPr lang="en-US" dirty="0"/>
              <a:t>Jonathan’s Story </a:t>
            </a:r>
          </a:p>
          <a:p>
            <a:pPr algn="ctr"/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4155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86805-618E-F341-BF15-DC632750B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What are businesses doing to help?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917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9922D-B8B6-364D-BB9A-D85A3310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725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19C8-5901-1F46-8DB8-6BF8DA48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18D4F-D134-3341-B66F-A956CDF72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6129574" cy="3678303"/>
          </a:xfrm>
        </p:spPr>
        <p:txBody>
          <a:bodyPr>
            <a:normAutofit/>
          </a:bodyPr>
          <a:lstStyle/>
          <a:p>
            <a:r>
              <a:rPr lang="en-US" sz="2800" dirty="0"/>
              <a:t>Workplace Guides</a:t>
            </a:r>
          </a:p>
          <a:p>
            <a:r>
              <a:rPr lang="en-US" sz="2800" dirty="0"/>
              <a:t>Interview Process</a:t>
            </a:r>
          </a:p>
          <a:p>
            <a:r>
              <a:rPr lang="en-US" sz="2800" dirty="0"/>
              <a:t>Matching up skills to jobs</a:t>
            </a:r>
          </a:p>
          <a:p>
            <a:r>
              <a:rPr lang="en-US" sz="2800" dirty="0"/>
              <a:t>Training and Support</a:t>
            </a:r>
          </a:p>
          <a:p>
            <a:r>
              <a:rPr lang="en-US" sz="2800" dirty="0"/>
              <a:t>Focus on what can be done</a:t>
            </a:r>
          </a:p>
          <a:p>
            <a:r>
              <a:rPr lang="en-US" sz="2800" dirty="0"/>
              <a:t>Environment 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1E0E53-0A64-8B4A-A12C-B44E24A85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5795719" y="2692212"/>
            <a:ext cx="3002759" cy="1617942"/>
          </a:xfrm>
          <a:prstGeom prst="rect">
            <a:avLst/>
          </a:prstGeom>
        </p:spPr>
      </p:pic>
      <p:pic>
        <p:nvPicPr>
          <p:cNvPr id="9" name="Picture 8" descr="A close up of a street&#10;&#10;Description automatically generated">
            <a:extLst>
              <a:ext uri="{FF2B5EF4-FFF2-40B4-BE49-F238E27FC236}">
                <a16:creationId xmlns:a16="http://schemas.microsoft.com/office/drawing/2014/main" id="{7F1B51E1-46A5-7D44-9A04-9A2394912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13" b="3021"/>
          <a:stretch/>
        </p:blipFill>
        <p:spPr>
          <a:xfrm>
            <a:off x="8322490" y="4019647"/>
            <a:ext cx="3243262" cy="171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18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E4E2-845B-934B-ABD0-AD319A0A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and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7192-5C39-8743-ABF5-711A3B3B7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3990808" cy="3678303"/>
          </a:xfrm>
        </p:spPr>
        <p:txBody>
          <a:bodyPr/>
          <a:lstStyle/>
          <a:p>
            <a:r>
              <a:rPr lang="en-US" sz="2400" dirty="0"/>
              <a:t>Job Carving</a:t>
            </a:r>
          </a:p>
          <a:p>
            <a:r>
              <a:rPr lang="en-US" sz="2400" dirty="0"/>
              <a:t>Job Advertisements</a:t>
            </a:r>
          </a:p>
          <a:p>
            <a:r>
              <a:rPr lang="en-US" sz="2400" dirty="0"/>
              <a:t>Communication</a:t>
            </a:r>
          </a:p>
          <a:p>
            <a:r>
              <a:rPr lang="en-US" sz="2400" dirty="0"/>
              <a:t>Interviews</a:t>
            </a:r>
          </a:p>
          <a:p>
            <a:r>
              <a:rPr lang="en-US" sz="2400" dirty="0"/>
              <a:t>Work Trial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71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6A6AC3-5257-4241-836E-6C6561849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9960" y="1507414"/>
            <a:ext cx="7295507" cy="370332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Skills development and opportunities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2315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D673-ABCE-4A43-A4BE-0BD32458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and qualities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4B949-605F-BB4C-8EF4-3DA7F2E34422}"/>
              </a:ext>
            </a:extLst>
          </p:cNvPr>
          <p:cNvSpPr txBox="1"/>
          <p:nvPr/>
        </p:nvSpPr>
        <p:spPr>
          <a:xfrm>
            <a:off x="452605" y="2247048"/>
            <a:ext cx="56433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GB" sz="2400" dirty="0"/>
              <a:t>high levels of concentration </a:t>
            </a:r>
          </a:p>
          <a:p>
            <a:pPr marL="342900" indent="-342900">
              <a:buFont typeface="Wingdings" pitchFamily="2" charset="2"/>
              <a:buChar char="q"/>
            </a:pPr>
            <a:endParaRPr lang="en-GB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GB" sz="2400" dirty="0"/>
              <a:t>Hardworking and reliability</a:t>
            </a:r>
          </a:p>
          <a:p>
            <a:pPr marL="342900" indent="-342900">
              <a:buFont typeface="Wingdings" pitchFamily="2" charset="2"/>
              <a:buChar char="q"/>
            </a:pPr>
            <a:endParaRPr lang="en-GB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GB" sz="2400" dirty="0"/>
              <a:t>accuracy, close attention to detail and the ability to identify errors </a:t>
            </a:r>
          </a:p>
          <a:p>
            <a:pPr marL="342900" indent="-342900">
              <a:buFont typeface="Wingdings" pitchFamily="2" charset="2"/>
              <a:buChar char="q"/>
            </a:pPr>
            <a:endParaRPr lang="en-GB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7137CF-EDAE-024E-AA5A-D08643BE65CD}"/>
              </a:ext>
            </a:extLst>
          </p:cNvPr>
          <p:cNvSpPr/>
          <p:nvPr/>
        </p:nvSpPr>
        <p:spPr>
          <a:xfrm>
            <a:off x="6522720" y="1844712"/>
            <a:ext cx="4340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endParaRPr lang="en-GB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GB" sz="2400" dirty="0"/>
              <a:t>technical ability</a:t>
            </a:r>
          </a:p>
          <a:p>
            <a:endParaRPr lang="en-GB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GB" sz="2400" dirty="0"/>
              <a:t>detailed factual knowledge and an excellent memory</a:t>
            </a:r>
          </a:p>
          <a:p>
            <a:endParaRPr lang="en-GB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GB" sz="2400" dirty="0"/>
              <a:t>A different perspective</a:t>
            </a:r>
          </a:p>
        </p:txBody>
      </p:sp>
    </p:spTree>
    <p:extLst>
      <p:ext uri="{BB962C8B-B14F-4D97-AF65-F5344CB8AC3E}">
        <p14:creationId xmlns:p14="http://schemas.microsoft.com/office/powerpoint/2010/main" val="2697354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D673-ABCE-4A43-A4BE-0BD32458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Routes into employment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4B949-605F-BB4C-8EF4-3DA7F2E34422}"/>
              </a:ext>
            </a:extLst>
          </p:cNvPr>
          <p:cNvSpPr txBox="1"/>
          <p:nvPr/>
        </p:nvSpPr>
        <p:spPr>
          <a:xfrm>
            <a:off x="416029" y="1881288"/>
            <a:ext cx="67045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endParaRPr lang="en-GB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GB" sz="2400" dirty="0"/>
              <a:t>Supported Internships</a:t>
            </a:r>
          </a:p>
          <a:p>
            <a:pPr marL="342900" indent="-342900">
              <a:buFont typeface="Wingdings" pitchFamily="2" charset="2"/>
              <a:buChar char="q"/>
            </a:pPr>
            <a:endParaRPr lang="en-GB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GB" sz="2400" dirty="0"/>
              <a:t>Traineeships</a:t>
            </a:r>
          </a:p>
          <a:p>
            <a:pPr marL="342900" indent="-342900">
              <a:buFont typeface="Wingdings" pitchFamily="2" charset="2"/>
              <a:buChar char="q"/>
            </a:pPr>
            <a:endParaRPr lang="en-GB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GB" sz="2400" dirty="0"/>
              <a:t>Apprenticeships</a:t>
            </a:r>
          </a:p>
          <a:p>
            <a:pPr marL="342900" indent="-342900">
              <a:buFont typeface="Wingdings" pitchFamily="2" charset="2"/>
              <a:buChar char="q"/>
            </a:pPr>
            <a:endParaRPr lang="en-GB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GB" sz="2400" dirty="0"/>
              <a:t>Voluntary Work</a:t>
            </a:r>
          </a:p>
          <a:p>
            <a:pPr marL="342900" indent="-342900">
              <a:buFont typeface="Wingdings" pitchFamily="2" charset="2"/>
              <a:buChar char="q"/>
            </a:pPr>
            <a:endParaRPr lang="en-GB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GB" sz="2400" dirty="0"/>
              <a:t>Organisations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87C3A8-148E-2B4B-AB5C-C25E9D2F3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924" y="2302524"/>
            <a:ext cx="6522555" cy="265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51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C0512-C2EF-2949-8508-8187147C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accent1"/>
                </a:solidFill>
              </a:rPr>
              <a:t>The changing workplace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3978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3F364-6586-724B-8D11-E4C0F5E0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workplace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9CE9-0B7D-654E-8DE2-0C383E734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Working from home </a:t>
            </a:r>
          </a:p>
          <a:p>
            <a:r>
              <a:rPr lang="en-US" sz="2800" dirty="0"/>
              <a:t>Opportunities</a:t>
            </a:r>
          </a:p>
          <a:p>
            <a:r>
              <a:rPr lang="en-US" sz="2800" dirty="0"/>
              <a:t>Hours of Work</a:t>
            </a:r>
          </a:p>
          <a:p>
            <a:r>
              <a:rPr lang="en-US" sz="2800" dirty="0"/>
              <a:t>Unwritten Rules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7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7B40AC-D774-E748-B6B5-4FE100AB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IN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7892C-67E5-2C4B-A128-8FE570697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147" y="1994732"/>
            <a:ext cx="11029615" cy="4383766"/>
          </a:xfrm>
        </p:spPr>
        <p:txBody>
          <a:bodyPr>
            <a:normAutofit/>
          </a:bodyPr>
          <a:lstStyle/>
          <a:p>
            <a:r>
              <a:rPr lang="en-US" sz="2200" dirty="0"/>
              <a:t>Support is available</a:t>
            </a:r>
          </a:p>
          <a:p>
            <a:endParaRPr lang="en-US" sz="2200" dirty="0"/>
          </a:p>
          <a:p>
            <a:r>
              <a:rPr lang="en-US" sz="2200" dirty="0"/>
              <a:t>Businesses are willing to make adjustments</a:t>
            </a:r>
          </a:p>
          <a:p>
            <a:endParaRPr lang="en-US" sz="2200" dirty="0"/>
          </a:p>
          <a:p>
            <a:r>
              <a:rPr lang="en-US" sz="2200" dirty="0"/>
              <a:t>Considering different routes into employment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Small environmental changes can make a life changing difference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6122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2EF37-40CF-460D-8DB8-08EDE8658E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3675"/>
            <a:ext cx="10515600" cy="9779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Further resources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84B4440-8C0A-43AC-83F7-B536AE232F0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2" y="1506977"/>
            <a:ext cx="30861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A08E0E-FB17-43D1-AF21-BD66FC61F203}"/>
              </a:ext>
            </a:extLst>
          </p:cNvPr>
          <p:cNvSpPr/>
          <p:nvPr/>
        </p:nvSpPr>
        <p:spPr>
          <a:xfrm>
            <a:off x="3826574" y="1506977"/>
            <a:ext cx="2603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hlinkClick r:id="rId4" tooltip="www.disabilityrightsuk.org/sites/default/files/civicrm/IntoApprenticeships_2020_04_LowRes_Bookmarked.pdf"/>
              </a:rPr>
              <a:t>Into Apprenticeships</a:t>
            </a:r>
            <a:r>
              <a:rPr lang="en-GB" dirty="0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6F85F2-8EF2-4DC7-9118-528E2D15F3BD}"/>
              </a:ext>
            </a:extLst>
          </p:cNvPr>
          <p:cNvSpPr/>
          <p:nvPr/>
        </p:nvSpPr>
        <p:spPr>
          <a:xfrm>
            <a:off x="8276026" y="3832245"/>
            <a:ext cx="3613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https://www.youtube.com/user/DisabilityRightsUK1</a:t>
            </a:r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A299F-46FD-4E91-9288-3FE34BB86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6026" y="1653660"/>
            <a:ext cx="3613802" cy="2027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ACE106-12AD-480B-9923-80EA178DA1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8207" y="4755575"/>
            <a:ext cx="2791499" cy="1565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8D7B5D-57AD-4FB0-8DD7-1E7E2F1C8E1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16" y="3072751"/>
            <a:ext cx="1664396" cy="24458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F0C7AB-2496-45FA-BA27-41C2B71A7F40}"/>
              </a:ext>
            </a:extLst>
          </p:cNvPr>
          <p:cNvSpPr/>
          <p:nvPr/>
        </p:nvSpPr>
        <p:spPr>
          <a:xfrm>
            <a:off x="6096000" y="4293910"/>
            <a:ext cx="1839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Into Higher Education Guide</a:t>
            </a:r>
            <a:r>
              <a:rPr lang="en-GB" dirty="0"/>
              <a:t> </a:t>
            </a:r>
            <a:r>
              <a:rPr lang="en-GB" u="sng" dirty="0">
                <a:hlinkClick r:id="rId9" tooltip="www.disabilityrightsuk.org/sites/default/files/civicrm/IntoHE_2020_LowRes_Bookmarked.pdf"/>
              </a:rPr>
              <a:t>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786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32F52-2624-4579-8FD5-1D472BEC0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5465" y="796899"/>
            <a:ext cx="10515600" cy="6794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Further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1B938-42E4-4901-BA54-6B555D9236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0448" y="2200275"/>
            <a:ext cx="10515600" cy="4657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 UK Website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www.disabilityrightsuk.org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 UK Work related factsheets and guides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https://www.disabilityrightsuk.org/how-we-can-help/benefits-information/factsheets/work-related-factsheets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https://www.disabilityrightsuk.org/news/2016/april/good-practice-supporting-disabled-learners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Get Ahead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https://www.disabilityrightsuk.org/get-ahead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Access to Work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https://www.gov.uk/access-to-work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63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CBFE-862E-0E49-99EA-3610ED2D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CA1E7-1BEA-6B44-85ED-BD6779D02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80" y="1715956"/>
            <a:ext cx="10856911" cy="4439888"/>
          </a:xfrm>
        </p:spPr>
        <p:txBody>
          <a:bodyPr>
            <a:noAutofit/>
          </a:bodyPr>
          <a:lstStyle/>
          <a:p>
            <a:r>
              <a:rPr lang="en-GB" sz="2400" dirty="0"/>
              <a:t>Why are we having this discussion?</a:t>
            </a:r>
          </a:p>
          <a:p>
            <a:pPr lvl="0"/>
            <a:r>
              <a:rPr lang="en-GB" sz="2400" dirty="0"/>
              <a:t>Support Available – Access to Work </a:t>
            </a:r>
          </a:p>
          <a:p>
            <a:pPr lvl="0"/>
            <a:r>
              <a:rPr lang="en-GB" sz="2400" dirty="0"/>
              <a:t>What employers are doing – workplace guides, adjustments</a:t>
            </a:r>
          </a:p>
          <a:p>
            <a:pPr lvl="0"/>
            <a:r>
              <a:rPr lang="en-GB" sz="2400" dirty="0"/>
              <a:t>Skills Development and Opportunities  - Success Stories</a:t>
            </a:r>
          </a:p>
          <a:p>
            <a:pPr lvl="0"/>
            <a:r>
              <a:rPr lang="en-GB" sz="2400" dirty="0"/>
              <a:t>Disclosing to employers</a:t>
            </a:r>
          </a:p>
          <a:p>
            <a:pPr lvl="0"/>
            <a:r>
              <a:rPr lang="en-GB" sz="2400" dirty="0"/>
              <a:t>The changing workplace </a:t>
            </a:r>
          </a:p>
          <a:p>
            <a:pPr lvl="0"/>
            <a:r>
              <a:rPr lang="en-GB" sz="2400" dirty="0"/>
              <a:t>Resources available to support </a:t>
            </a:r>
          </a:p>
        </p:txBody>
      </p:sp>
    </p:spTree>
    <p:extLst>
      <p:ext uri="{BB962C8B-B14F-4D97-AF65-F5344CB8AC3E}">
        <p14:creationId xmlns:p14="http://schemas.microsoft.com/office/powerpoint/2010/main" val="2759351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54F1C3-26C5-4CD3-888E-8FB893409D3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6" y="1773781"/>
            <a:ext cx="11188700" cy="21812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DC979C-2168-4C1C-BD5D-9E6231E19DF2}"/>
              </a:ext>
            </a:extLst>
          </p:cNvPr>
          <p:cNvSpPr txBox="1"/>
          <p:nvPr/>
        </p:nvSpPr>
        <p:spPr>
          <a:xfrm>
            <a:off x="502167" y="4396562"/>
            <a:ext cx="111876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right to participate -  animated introduction to the Equality Act, videos of campaigns, information and template complaint letters to protect disabled people from discrimination in everyday situations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http://righttoparticipate.org/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52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DFB9-0532-594F-BE90-301AFB61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and Answer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8A8D2-1A01-9C41-A872-B890AE8A4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07" t="-717"/>
          <a:stretch/>
        </p:blipFill>
        <p:spPr>
          <a:xfrm>
            <a:off x="11018492" y="6005008"/>
            <a:ext cx="723956" cy="72160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091E47-4FAC-FF48-84CB-4F1EB4CEE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3" y="2597027"/>
            <a:ext cx="11153607" cy="2232211"/>
          </a:xfrm>
        </p:spPr>
        <p:txBody>
          <a:bodyPr>
            <a:noAutofit/>
          </a:bodyPr>
          <a:lstStyle/>
          <a:p>
            <a:r>
              <a:rPr lang="en-US" sz="2800"/>
              <a:t>Thomas@track.org,uk</a:t>
            </a:r>
          </a:p>
          <a:p>
            <a:pPr marL="0" indent="0">
              <a:buNone/>
            </a:pPr>
            <a:endParaRPr lang="en-US" sz="2800"/>
          </a:p>
          <a:p>
            <a:r>
              <a:rPr lang="en-US" sz="2800"/>
              <a:t>Website: www.track.org.uk</a:t>
            </a:r>
          </a:p>
          <a:p>
            <a:r>
              <a:rPr lang="en-US" sz="2800"/>
              <a:t>Facebook: @TRACKnnLtd</a:t>
            </a:r>
          </a:p>
          <a:p>
            <a:r>
              <a:rPr lang="en-US" sz="2800"/>
              <a:t>Twitter: @TRACKnnLtd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A2B1CC-0EEB-8844-AF27-F932D30BF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566" y="2212107"/>
            <a:ext cx="6328882" cy="324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8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F376-FC72-9145-89A0-3FE14A7D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having this discussion?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57F66-F7A5-6944-AFB3-E58FAC289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79" y="1994732"/>
            <a:ext cx="11274251" cy="3678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Changing nature of the workplace and recruitment</a:t>
            </a:r>
          </a:p>
          <a:p>
            <a:endParaRPr lang="en-US" sz="3200" dirty="0"/>
          </a:p>
          <a:p>
            <a:r>
              <a:rPr lang="en-US" sz="3200" dirty="0"/>
              <a:t>Skilled Workforce – The Business Benefits</a:t>
            </a:r>
          </a:p>
          <a:p>
            <a:endParaRPr lang="en-US" sz="3200" dirty="0"/>
          </a:p>
          <a:p>
            <a:r>
              <a:rPr lang="en-US" sz="3200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409295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A4D21-3700-3A45-BDAE-836A30D28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293AC-287F-1E48-9D5D-A6E6914DE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1113764"/>
            <a:ext cx="6108179" cy="4624327"/>
          </a:xfrm>
        </p:spPr>
        <p:txBody>
          <a:bodyPr anchor="ctr">
            <a:normAutofit/>
          </a:bodyPr>
          <a:lstStyle/>
          <a:p>
            <a:endParaRPr lang="en-GB" sz="2400" dirty="0"/>
          </a:p>
          <a:p>
            <a:r>
              <a:rPr lang="en-US" sz="2400" dirty="0"/>
              <a:t>1 in 50 People Have Learning Disability </a:t>
            </a:r>
          </a:p>
          <a:p>
            <a:endParaRPr lang="en-US" sz="2400" dirty="0"/>
          </a:p>
          <a:p>
            <a:r>
              <a:rPr lang="en-US" sz="2400" dirty="0"/>
              <a:t>Just 6% are in employment </a:t>
            </a:r>
          </a:p>
          <a:p>
            <a:endParaRPr lang="en-US" sz="2400" dirty="0"/>
          </a:p>
          <a:p>
            <a:r>
              <a:rPr lang="en-GB" sz="2400" dirty="0"/>
              <a:t>7.7 Million working age people in the UK have a disability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0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E06BD5F-864E-6247-9501-2A5456D4A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Barriers to employment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2FF0D5D-6549-48DC-8538-2FCD1CDEB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702434"/>
              </p:ext>
            </p:extLst>
          </p:nvPr>
        </p:nvGraphicFramePr>
        <p:xfrm>
          <a:off x="4408714" y="1037967"/>
          <a:ext cx="7202094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198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72726-548A-5548-8AFA-0C865EED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accent1"/>
                </a:solidFill>
              </a:rPr>
              <a:t>Available support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961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FFCAFB-4CFD-5344-AC63-E1342F2E756C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https://www.youtube.com/watch?v=2eAN-_5yK9c</a:t>
            </a:r>
            <a:endParaRPr lang="en-US" dirty="0"/>
          </a:p>
          <a:p>
            <a:pPr algn="ctr"/>
            <a:r>
              <a:rPr lang="en-US" dirty="0"/>
              <a:t>Disability Confident Video</a:t>
            </a:r>
          </a:p>
        </p:txBody>
      </p:sp>
    </p:spTree>
    <p:extLst>
      <p:ext uri="{BB962C8B-B14F-4D97-AF65-F5344CB8AC3E}">
        <p14:creationId xmlns:p14="http://schemas.microsoft.com/office/powerpoint/2010/main" val="288426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8CFF5B6-D70A-41F0-92B3-8BC9A428D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75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BC933-0107-9749-A042-21EB4718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Levels of Disability confident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EF77F5-1596-40EA-8568-A8D55D7B5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80444-D4B2-4517-BBA8-F2912A9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6D2F0A-C845-45C8-9FF5-06D1412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0E812-0F0F-9A4E-89FF-9400B2436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It is voluntary and has been developed by employers and disabled people’s representatives. The Disability Confident scheme has three levels that have been designed to support organisations: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Level 1: Disability Confident Committed</a:t>
            </a:r>
          </a:p>
          <a:p>
            <a:r>
              <a:rPr lang="en-GB" dirty="0">
                <a:solidFill>
                  <a:schemeClr val="tx1"/>
                </a:solidFill>
              </a:rPr>
              <a:t>Level 2: Disability Confident Employer</a:t>
            </a:r>
          </a:p>
          <a:p>
            <a:r>
              <a:rPr lang="en-GB" dirty="0">
                <a:solidFill>
                  <a:schemeClr val="tx1"/>
                </a:solidFill>
              </a:rPr>
              <a:t>Level 3: Disability Confident Leader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D15514-5782-F64D-828F-23EFF3A7D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6" r="1" b="1"/>
          <a:stretch/>
        </p:blipFill>
        <p:spPr>
          <a:xfrm>
            <a:off x="7945150" y="2473816"/>
            <a:ext cx="4246850" cy="213061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A1BEEC-B4AD-B14D-925F-CD15CBBFA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0" r="1" b="3676"/>
          <a:stretch/>
        </p:blipFill>
        <p:spPr>
          <a:xfrm>
            <a:off x="8132993" y="4498848"/>
            <a:ext cx="3910388" cy="1961815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3DB33F-A652-6042-BF49-B4369FACD0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05" b="-1"/>
          <a:stretch/>
        </p:blipFill>
        <p:spPr>
          <a:xfrm>
            <a:off x="8132993" y="617584"/>
            <a:ext cx="3700115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7552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9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731B38"/>
      </a:accent1>
      <a:accent2>
        <a:srgbClr val="F7C748"/>
      </a:accent2>
      <a:accent3>
        <a:srgbClr val="000000"/>
      </a:accent3>
      <a:accent4>
        <a:srgbClr val="000000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894</Words>
  <Application>Microsoft Macintosh PowerPoint</Application>
  <PresentationFormat>Widescreen</PresentationFormat>
  <Paragraphs>179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Gill Sans MT</vt:lpstr>
      <vt:lpstr>Wingdings</vt:lpstr>
      <vt:lpstr>Wingdings 2</vt:lpstr>
      <vt:lpstr>Dividend</vt:lpstr>
      <vt:lpstr>Supporting Individuals – What support is available for individuals seeking employment? </vt:lpstr>
      <vt:lpstr>Introduction</vt:lpstr>
      <vt:lpstr>Schedule</vt:lpstr>
      <vt:lpstr>Why are we having this discussion? </vt:lpstr>
      <vt:lpstr>Background information</vt:lpstr>
      <vt:lpstr>Barriers to employment </vt:lpstr>
      <vt:lpstr>Available support </vt:lpstr>
      <vt:lpstr>PowerPoint Presentation</vt:lpstr>
      <vt:lpstr>Levels of Disability confident </vt:lpstr>
      <vt:lpstr>Access to work </vt:lpstr>
      <vt:lpstr>Access to work</vt:lpstr>
      <vt:lpstr>How does it work?</vt:lpstr>
      <vt:lpstr>Current Example</vt:lpstr>
      <vt:lpstr>Application process</vt:lpstr>
      <vt:lpstr>Reasonable adjustments</vt:lpstr>
      <vt:lpstr>Reasonable adjustments</vt:lpstr>
      <vt:lpstr>Reasonable Adjustments</vt:lpstr>
      <vt:lpstr>PowerPoint Presentation</vt:lpstr>
      <vt:lpstr>What are businesses doing to help?</vt:lpstr>
      <vt:lpstr>Small Changes</vt:lpstr>
      <vt:lpstr>Recruitment and selection</vt:lpstr>
      <vt:lpstr>Skills development and opportunities</vt:lpstr>
      <vt:lpstr>Skills and qualities </vt:lpstr>
      <vt:lpstr>Routes into employment </vt:lpstr>
      <vt:lpstr>The changing workplace </vt:lpstr>
      <vt:lpstr>Changing workplace</vt:lpstr>
      <vt:lpstr>IN review</vt:lpstr>
      <vt:lpstr>Further resources</vt:lpstr>
      <vt:lpstr>Further resources</vt:lpstr>
      <vt:lpstr>PowerPoint Presentation</vt:lpstr>
      <vt:lpstr>Question and Answer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Individuals – What support is available for individuals seeking employment? </dc:title>
  <dc:creator>Thomas Cliffe</dc:creator>
  <cp:lastModifiedBy>Thomas Cliffe</cp:lastModifiedBy>
  <cp:revision>6</cp:revision>
  <dcterms:created xsi:type="dcterms:W3CDTF">2020-09-22T15:59:15Z</dcterms:created>
  <dcterms:modified xsi:type="dcterms:W3CDTF">2020-09-23T14:24:55Z</dcterms:modified>
</cp:coreProperties>
</file>